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7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8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  <p:sldMasterId id="2147484235" r:id="rId2"/>
    <p:sldMasterId id="2147484247" r:id="rId3"/>
    <p:sldMasterId id="2147484259" r:id="rId4"/>
    <p:sldMasterId id="2147484271" r:id="rId5"/>
    <p:sldMasterId id="2147484283" r:id="rId6"/>
    <p:sldMasterId id="2147484295" r:id="rId7"/>
    <p:sldMasterId id="2147484313" r:id="rId8"/>
    <p:sldMasterId id="2147484325" r:id="rId9"/>
  </p:sldMasterIdLst>
  <p:notesMasterIdLst>
    <p:notesMasterId r:id="rId52"/>
  </p:notesMasterIdLst>
  <p:handoutMasterIdLst>
    <p:handoutMasterId r:id="rId53"/>
  </p:handoutMasterIdLst>
  <p:sldIdLst>
    <p:sldId id="256" r:id="rId10"/>
    <p:sldId id="257" r:id="rId11"/>
    <p:sldId id="258" r:id="rId12"/>
    <p:sldId id="324" r:id="rId13"/>
    <p:sldId id="259" r:id="rId14"/>
    <p:sldId id="333" r:id="rId15"/>
    <p:sldId id="377" r:id="rId16"/>
    <p:sldId id="378" r:id="rId17"/>
    <p:sldId id="379" r:id="rId18"/>
    <p:sldId id="380" r:id="rId19"/>
    <p:sldId id="382" r:id="rId20"/>
    <p:sldId id="383" r:id="rId21"/>
    <p:sldId id="384" r:id="rId22"/>
    <p:sldId id="385" r:id="rId23"/>
    <p:sldId id="386" r:id="rId24"/>
    <p:sldId id="387" r:id="rId25"/>
    <p:sldId id="388" r:id="rId26"/>
    <p:sldId id="389" r:id="rId27"/>
    <p:sldId id="390" r:id="rId28"/>
    <p:sldId id="391" r:id="rId29"/>
    <p:sldId id="392" r:id="rId30"/>
    <p:sldId id="364" r:id="rId31"/>
    <p:sldId id="365" r:id="rId32"/>
    <p:sldId id="366" r:id="rId33"/>
    <p:sldId id="367" r:id="rId34"/>
    <p:sldId id="355" r:id="rId35"/>
    <p:sldId id="356" r:id="rId36"/>
    <p:sldId id="357" r:id="rId37"/>
    <p:sldId id="358" r:id="rId38"/>
    <p:sldId id="360" r:id="rId39"/>
    <p:sldId id="361" r:id="rId40"/>
    <p:sldId id="362" r:id="rId41"/>
    <p:sldId id="349" r:id="rId42"/>
    <p:sldId id="350" r:id="rId43"/>
    <p:sldId id="351" r:id="rId44"/>
    <p:sldId id="352" r:id="rId45"/>
    <p:sldId id="353" r:id="rId46"/>
    <p:sldId id="369" r:id="rId47"/>
    <p:sldId id="370" r:id="rId48"/>
    <p:sldId id="371" r:id="rId49"/>
    <p:sldId id="372" r:id="rId50"/>
    <p:sldId id="328" r:id="rId51"/>
  </p:sldIdLst>
  <p:sldSz cx="9144000" cy="6858000" type="screen4x3"/>
  <p:notesSz cx="9144000" cy="6858000"/>
  <p:defaultTextStyle>
    <a:defPPr>
      <a:defRPr lang="bg-BG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6600"/>
    <a:srgbClr val="202062"/>
    <a:srgbClr val="9A9ADE"/>
    <a:srgbClr val="4F4FC5"/>
    <a:srgbClr val="FFCDE6"/>
    <a:srgbClr val="CC3300"/>
    <a:srgbClr val="FF9900"/>
    <a:srgbClr val="EEC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62" autoAdjust="0"/>
    <p:restoredTop sz="92880" autoAdjust="0"/>
  </p:normalViewPr>
  <p:slideViewPr>
    <p:cSldViewPr>
      <p:cViewPr varScale="1">
        <p:scale>
          <a:sx n="105" d="100"/>
          <a:sy n="105" d="100"/>
        </p:scale>
        <p:origin x="1818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50" Type="http://schemas.openxmlformats.org/officeDocument/2006/relationships/slide" Target="slides/slide41.xml"/><Relationship Id="rId55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tableStyles" Target="tableStyles.xml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0C2CA4-557B-476A-8472-A32276FD6D6C}" type="doc">
      <dgm:prSet loTypeId="urn:microsoft.com/office/officeart/2005/8/layout/vList2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AAFF0293-3099-483E-AD41-C91B210615DD}">
      <dgm:prSet custT="1"/>
      <dgm:spPr/>
      <dgm:t>
        <a:bodyPr/>
        <a:lstStyle/>
        <a:p>
          <a:r>
            <a:rPr lang="bg-BG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Задължителни модули:</a:t>
          </a:r>
          <a:endParaRPr lang="en-US" sz="20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14F4F6A4-3567-4BAF-B8FF-21FE9D4B65BE}" type="parTrans" cxnId="{F946AC3F-2B3D-43A8-9A98-991F39B2077A}">
      <dgm:prSet/>
      <dgm:spPr/>
      <dgm:t>
        <a:bodyPr/>
        <a:lstStyle/>
        <a:p>
          <a:endParaRPr lang="en-US"/>
        </a:p>
      </dgm:t>
    </dgm:pt>
    <dgm:pt modelId="{6DE99733-1E10-407C-91E6-E3F3BF25C953}" type="sibTrans" cxnId="{F946AC3F-2B3D-43A8-9A98-991F39B2077A}">
      <dgm:prSet/>
      <dgm:spPr/>
      <dgm:t>
        <a:bodyPr/>
        <a:lstStyle/>
        <a:p>
          <a:endParaRPr lang="en-US"/>
        </a:p>
      </dgm:t>
    </dgm:pt>
    <dgm:pt modelId="{F15FD012-4A3D-44C9-86A9-7731644359FF}">
      <dgm:prSet custT="1"/>
      <dgm:spPr/>
      <dgm:t>
        <a:bodyPr/>
        <a:lstStyle/>
        <a:p>
          <a:r>
            <a:rPr lang="bg-BG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- „Устно общуване“(31 учебни часа)</a:t>
          </a:r>
          <a:endParaRPr lang="en-US" sz="20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C63AA7E7-5D72-48CB-99C5-3B41E9416F53}" type="parTrans" cxnId="{613995B6-6175-4928-837D-C6A782840CC4}">
      <dgm:prSet/>
      <dgm:spPr/>
      <dgm:t>
        <a:bodyPr/>
        <a:lstStyle/>
        <a:p>
          <a:endParaRPr lang="en-US"/>
        </a:p>
      </dgm:t>
    </dgm:pt>
    <dgm:pt modelId="{70A1A303-7CD7-4942-997C-70AC0391E7D8}" type="sibTrans" cxnId="{613995B6-6175-4928-837D-C6A782840CC4}">
      <dgm:prSet/>
      <dgm:spPr/>
      <dgm:t>
        <a:bodyPr/>
        <a:lstStyle/>
        <a:p>
          <a:endParaRPr lang="en-US"/>
        </a:p>
      </dgm:t>
    </dgm:pt>
    <dgm:pt modelId="{7FC97B30-EA33-46AC-B7EB-AAA7826DCF99}">
      <dgm:prSet custT="1"/>
      <dgm:spPr/>
      <dgm:t>
        <a:bodyPr/>
        <a:lstStyle/>
        <a:p>
          <a:r>
            <a:rPr lang="bg-BG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- „Писмено общуване“(31 учебни часа)</a:t>
          </a:r>
          <a:endParaRPr lang="en-US" sz="20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3011197-2797-428A-A7EA-877C53D4E20F}" type="parTrans" cxnId="{127A7FA2-9EBA-42A7-92B7-BE69277A1736}">
      <dgm:prSet/>
      <dgm:spPr/>
      <dgm:t>
        <a:bodyPr/>
        <a:lstStyle/>
        <a:p>
          <a:endParaRPr lang="en-US"/>
        </a:p>
      </dgm:t>
    </dgm:pt>
    <dgm:pt modelId="{A3413C08-E22F-4589-B850-3F8503A620EE}" type="sibTrans" cxnId="{127A7FA2-9EBA-42A7-92B7-BE69277A1736}">
      <dgm:prSet/>
      <dgm:spPr/>
      <dgm:t>
        <a:bodyPr/>
        <a:lstStyle/>
        <a:p>
          <a:endParaRPr lang="en-US"/>
        </a:p>
      </dgm:t>
    </dgm:pt>
    <dgm:pt modelId="{2D8620AE-FE9B-49D0-8DC5-ABA898E18D10}">
      <dgm:prSet custT="1"/>
      <dgm:spPr/>
      <dgm:t>
        <a:bodyPr/>
        <a:lstStyle/>
        <a:p>
          <a:r>
            <a:rPr lang="bg-BG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- „Език и култура“(31 учебни часа)</a:t>
          </a:r>
          <a:endParaRPr lang="en-US" sz="20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9EA41E02-4AE9-4AFE-8122-06AB7287166B}" type="parTrans" cxnId="{77736253-764F-4A85-9064-F5E7A203882E}">
      <dgm:prSet/>
      <dgm:spPr/>
      <dgm:t>
        <a:bodyPr/>
        <a:lstStyle/>
        <a:p>
          <a:endParaRPr lang="en-US"/>
        </a:p>
      </dgm:t>
    </dgm:pt>
    <dgm:pt modelId="{6DDF889E-A2BD-49CA-BF16-9460AAC89726}" type="sibTrans" cxnId="{77736253-764F-4A85-9064-F5E7A203882E}">
      <dgm:prSet/>
      <dgm:spPr/>
      <dgm:t>
        <a:bodyPr/>
        <a:lstStyle/>
        <a:p>
          <a:endParaRPr lang="en-US"/>
        </a:p>
      </dgm:t>
    </dgm:pt>
    <dgm:pt modelId="{3F545D90-05A9-4BF6-958F-9CC724B44EBE}">
      <dgm:prSet custT="1"/>
      <dgm:spPr/>
      <dgm:t>
        <a:bodyPr/>
        <a:lstStyle/>
        <a:p>
          <a:r>
            <a:rPr lang="bg-BG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- „Езикови практики“(31 учебни часа)</a:t>
          </a:r>
          <a:endParaRPr lang="en-US" sz="20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AC24F5B5-7577-4EDC-82C2-BD3A1843A715}" type="parTrans" cxnId="{D6943616-6EF0-4FA2-A425-225BD3D17B3F}">
      <dgm:prSet/>
      <dgm:spPr/>
      <dgm:t>
        <a:bodyPr/>
        <a:lstStyle/>
        <a:p>
          <a:endParaRPr lang="en-US"/>
        </a:p>
      </dgm:t>
    </dgm:pt>
    <dgm:pt modelId="{E6591D6F-2788-4E51-9FE2-136FEC17489B}" type="sibTrans" cxnId="{D6943616-6EF0-4FA2-A425-225BD3D17B3F}">
      <dgm:prSet/>
      <dgm:spPr/>
      <dgm:t>
        <a:bodyPr/>
        <a:lstStyle/>
        <a:p>
          <a:endParaRPr lang="en-US"/>
        </a:p>
      </dgm:t>
    </dgm:pt>
    <dgm:pt modelId="{45D8DDE5-6852-4E7F-9D33-31D34B4D3F3F}" type="pres">
      <dgm:prSet presAssocID="{C40C2CA4-557B-476A-8472-A32276FD6D6C}" presName="linear" presStyleCnt="0">
        <dgm:presLayoutVars>
          <dgm:animLvl val="lvl"/>
          <dgm:resizeHandles val="exact"/>
        </dgm:presLayoutVars>
      </dgm:prSet>
      <dgm:spPr/>
    </dgm:pt>
    <dgm:pt modelId="{81EF0CAD-F8DD-4F45-9B15-66D83AEC8587}" type="pres">
      <dgm:prSet presAssocID="{AAFF0293-3099-483E-AD41-C91B210615DD}" presName="parentText" presStyleLbl="node1" presStyleIdx="0" presStyleCnt="5" custLinFactNeighborY="-57963">
        <dgm:presLayoutVars>
          <dgm:chMax val="0"/>
          <dgm:bulletEnabled val="1"/>
        </dgm:presLayoutVars>
      </dgm:prSet>
      <dgm:spPr/>
    </dgm:pt>
    <dgm:pt modelId="{92B065A2-09A8-4770-9BA4-D3E9CAC300A8}" type="pres">
      <dgm:prSet presAssocID="{6DE99733-1E10-407C-91E6-E3F3BF25C953}" presName="spacer" presStyleCnt="0"/>
      <dgm:spPr/>
    </dgm:pt>
    <dgm:pt modelId="{7D5ED824-683B-412D-A638-76ECCFA82B1B}" type="pres">
      <dgm:prSet presAssocID="{F15FD012-4A3D-44C9-86A9-7731644359FF}" presName="parentText" presStyleLbl="node1" presStyleIdx="1" presStyleCnt="5" custLinFactNeighborY="-196">
        <dgm:presLayoutVars>
          <dgm:chMax val="0"/>
          <dgm:bulletEnabled val="1"/>
        </dgm:presLayoutVars>
      </dgm:prSet>
      <dgm:spPr/>
    </dgm:pt>
    <dgm:pt modelId="{0F27B631-5658-4538-B40A-42427AA976E0}" type="pres">
      <dgm:prSet presAssocID="{70A1A303-7CD7-4942-997C-70AC0391E7D8}" presName="spacer" presStyleCnt="0"/>
      <dgm:spPr/>
    </dgm:pt>
    <dgm:pt modelId="{9A60585E-F6F5-4584-BF67-D869E4F479E3}" type="pres">
      <dgm:prSet presAssocID="{7FC97B30-EA33-46AC-B7EB-AAA7826DCF99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39F6DFE7-1FB1-4BBF-87BB-29432BCF3904}" type="pres">
      <dgm:prSet presAssocID="{A3413C08-E22F-4589-B850-3F8503A620EE}" presName="spacer" presStyleCnt="0"/>
      <dgm:spPr/>
    </dgm:pt>
    <dgm:pt modelId="{18F4387D-F530-469D-80A3-1DD96A039448}" type="pres">
      <dgm:prSet presAssocID="{2D8620AE-FE9B-49D0-8DC5-ABA898E18D10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E01A4C53-7203-4B34-BB1D-6D20F1E71EFD}" type="pres">
      <dgm:prSet presAssocID="{6DDF889E-A2BD-49CA-BF16-9460AAC89726}" presName="spacer" presStyleCnt="0"/>
      <dgm:spPr/>
    </dgm:pt>
    <dgm:pt modelId="{EE7109F8-6FB7-4099-84F6-C5F35D5E5F26}" type="pres">
      <dgm:prSet presAssocID="{3F545D90-05A9-4BF6-958F-9CC724B44EBE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AD95D00A-C8A6-4572-856F-AA99967FF334}" type="presOf" srcId="{AAFF0293-3099-483E-AD41-C91B210615DD}" destId="{81EF0CAD-F8DD-4F45-9B15-66D83AEC8587}" srcOrd="0" destOrd="0" presId="urn:microsoft.com/office/officeart/2005/8/layout/vList2"/>
    <dgm:cxn modelId="{D6943616-6EF0-4FA2-A425-225BD3D17B3F}" srcId="{C40C2CA4-557B-476A-8472-A32276FD6D6C}" destId="{3F545D90-05A9-4BF6-958F-9CC724B44EBE}" srcOrd="4" destOrd="0" parTransId="{AC24F5B5-7577-4EDC-82C2-BD3A1843A715}" sibTransId="{E6591D6F-2788-4E51-9FE2-136FEC17489B}"/>
    <dgm:cxn modelId="{F946AC3F-2B3D-43A8-9A98-991F39B2077A}" srcId="{C40C2CA4-557B-476A-8472-A32276FD6D6C}" destId="{AAFF0293-3099-483E-AD41-C91B210615DD}" srcOrd="0" destOrd="0" parTransId="{14F4F6A4-3567-4BAF-B8FF-21FE9D4B65BE}" sibTransId="{6DE99733-1E10-407C-91E6-E3F3BF25C953}"/>
    <dgm:cxn modelId="{77736253-764F-4A85-9064-F5E7A203882E}" srcId="{C40C2CA4-557B-476A-8472-A32276FD6D6C}" destId="{2D8620AE-FE9B-49D0-8DC5-ABA898E18D10}" srcOrd="3" destOrd="0" parTransId="{9EA41E02-4AE9-4AFE-8122-06AB7287166B}" sibTransId="{6DDF889E-A2BD-49CA-BF16-9460AAC89726}"/>
    <dgm:cxn modelId="{A8F7FF8D-6957-4E60-A78B-EC1C2837529B}" type="presOf" srcId="{C40C2CA4-557B-476A-8472-A32276FD6D6C}" destId="{45D8DDE5-6852-4E7F-9D33-31D34B4D3F3F}" srcOrd="0" destOrd="0" presId="urn:microsoft.com/office/officeart/2005/8/layout/vList2"/>
    <dgm:cxn modelId="{6B66508F-66E7-4DEB-BAFF-C903491FE0D9}" type="presOf" srcId="{2D8620AE-FE9B-49D0-8DC5-ABA898E18D10}" destId="{18F4387D-F530-469D-80A3-1DD96A039448}" srcOrd="0" destOrd="0" presId="urn:microsoft.com/office/officeart/2005/8/layout/vList2"/>
    <dgm:cxn modelId="{14EFF292-A843-41C0-B415-CB8C71BA2BB1}" type="presOf" srcId="{F15FD012-4A3D-44C9-86A9-7731644359FF}" destId="{7D5ED824-683B-412D-A638-76ECCFA82B1B}" srcOrd="0" destOrd="0" presId="urn:microsoft.com/office/officeart/2005/8/layout/vList2"/>
    <dgm:cxn modelId="{127A7FA2-9EBA-42A7-92B7-BE69277A1736}" srcId="{C40C2CA4-557B-476A-8472-A32276FD6D6C}" destId="{7FC97B30-EA33-46AC-B7EB-AAA7826DCF99}" srcOrd="2" destOrd="0" parTransId="{63011197-2797-428A-A7EA-877C53D4E20F}" sibTransId="{A3413C08-E22F-4589-B850-3F8503A620EE}"/>
    <dgm:cxn modelId="{184E1CB4-B25F-4238-829C-62195447F73E}" type="presOf" srcId="{7FC97B30-EA33-46AC-B7EB-AAA7826DCF99}" destId="{9A60585E-F6F5-4584-BF67-D869E4F479E3}" srcOrd="0" destOrd="0" presId="urn:microsoft.com/office/officeart/2005/8/layout/vList2"/>
    <dgm:cxn modelId="{613995B6-6175-4928-837D-C6A782840CC4}" srcId="{C40C2CA4-557B-476A-8472-A32276FD6D6C}" destId="{F15FD012-4A3D-44C9-86A9-7731644359FF}" srcOrd="1" destOrd="0" parTransId="{C63AA7E7-5D72-48CB-99C5-3B41E9416F53}" sibTransId="{70A1A303-7CD7-4942-997C-70AC0391E7D8}"/>
    <dgm:cxn modelId="{7673BFDE-5C94-4B60-B59D-681F118B4722}" type="presOf" srcId="{3F545D90-05A9-4BF6-958F-9CC724B44EBE}" destId="{EE7109F8-6FB7-4099-84F6-C5F35D5E5F26}" srcOrd="0" destOrd="0" presId="urn:microsoft.com/office/officeart/2005/8/layout/vList2"/>
    <dgm:cxn modelId="{D4E72995-0D94-40F8-939B-33541295FFBD}" type="presParOf" srcId="{45D8DDE5-6852-4E7F-9D33-31D34B4D3F3F}" destId="{81EF0CAD-F8DD-4F45-9B15-66D83AEC8587}" srcOrd="0" destOrd="0" presId="urn:microsoft.com/office/officeart/2005/8/layout/vList2"/>
    <dgm:cxn modelId="{9D4AE65F-C0EE-48E7-8A73-E862A3FA96A8}" type="presParOf" srcId="{45D8DDE5-6852-4E7F-9D33-31D34B4D3F3F}" destId="{92B065A2-09A8-4770-9BA4-D3E9CAC300A8}" srcOrd="1" destOrd="0" presId="urn:microsoft.com/office/officeart/2005/8/layout/vList2"/>
    <dgm:cxn modelId="{293608E4-D412-43DA-B9DF-77415E23574C}" type="presParOf" srcId="{45D8DDE5-6852-4E7F-9D33-31D34B4D3F3F}" destId="{7D5ED824-683B-412D-A638-76ECCFA82B1B}" srcOrd="2" destOrd="0" presId="urn:microsoft.com/office/officeart/2005/8/layout/vList2"/>
    <dgm:cxn modelId="{93C1BB00-0A1B-4280-AAB1-9B3FAEC5FEB8}" type="presParOf" srcId="{45D8DDE5-6852-4E7F-9D33-31D34B4D3F3F}" destId="{0F27B631-5658-4538-B40A-42427AA976E0}" srcOrd="3" destOrd="0" presId="urn:microsoft.com/office/officeart/2005/8/layout/vList2"/>
    <dgm:cxn modelId="{848ACAA7-9985-4860-9754-CC7453924C88}" type="presParOf" srcId="{45D8DDE5-6852-4E7F-9D33-31D34B4D3F3F}" destId="{9A60585E-F6F5-4584-BF67-D869E4F479E3}" srcOrd="4" destOrd="0" presId="urn:microsoft.com/office/officeart/2005/8/layout/vList2"/>
    <dgm:cxn modelId="{EE4B211D-CF7C-4182-850B-22F9FA4B0A16}" type="presParOf" srcId="{45D8DDE5-6852-4E7F-9D33-31D34B4D3F3F}" destId="{39F6DFE7-1FB1-4BBF-87BB-29432BCF3904}" srcOrd="5" destOrd="0" presId="urn:microsoft.com/office/officeart/2005/8/layout/vList2"/>
    <dgm:cxn modelId="{B174BAAE-5339-4F68-A146-BBB7A80CCA60}" type="presParOf" srcId="{45D8DDE5-6852-4E7F-9D33-31D34B4D3F3F}" destId="{18F4387D-F530-469D-80A3-1DD96A039448}" srcOrd="6" destOrd="0" presId="urn:microsoft.com/office/officeart/2005/8/layout/vList2"/>
    <dgm:cxn modelId="{CB17C1D6-5974-4C16-9507-5B4A4031241C}" type="presParOf" srcId="{45D8DDE5-6852-4E7F-9D33-31D34B4D3F3F}" destId="{E01A4C53-7203-4B34-BB1D-6D20F1E71EFD}" srcOrd="7" destOrd="0" presId="urn:microsoft.com/office/officeart/2005/8/layout/vList2"/>
    <dgm:cxn modelId="{2F40845A-879D-4F44-8C1D-F53A6C8C83AB}" type="presParOf" srcId="{45D8DDE5-6852-4E7F-9D33-31D34B4D3F3F}" destId="{EE7109F8-6FB7-4099-84F6-C5F35D5E5F26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B2A8073-5834-44D4-8206-B12591EEE350}" type="doc">
      <dgm:prSet loTypeId="urn:microsoft.com/office/officeart/2005/8/layout/vList2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bg-BG"/>
        </a:p>
      </dgm:t>
    </dgm:pt>
    <dgm:pt modelId="{8C9B3F4A-13B5-4987-A8FF-0FB43F849909}">
      <dgm:prSet custT="1"/>
      <dgm:spPr/>
      <dgm:t>
        <a:bodyPr/>
        <a:lstStyle/>
        <a:p>
          <a:r>
            <a:rPr lang="bg-BG" sz="33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Избираем модул</a:t>
          </a:r>
          <a:endParaRPr lang="bg-BG" sz="33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A81CAC45-68CF-4586-A1C3-E5CA887CABCB}" type="parTrans" cxnId="{CF175A43-533D-43CD-BD25-9FD4178AE489}">
      <dgm:prSet/>
      <dgm:spPr/>
      <dgm:t>
        <a:bodyPr/>
        <a:lstStyle/>
        <a:p>
          <a:endParaRPr lang="bg-BG"/>
        </a:p>
      </dgm:t>
    </dgm:pt>
    <dgm:pt modelId="{F30B0C3A-5F59-422C-9AA8-0803FDCB4763}" type="sibTrans" cxnId="{CF175A43-533D-43CD-BD25-9FD4178AE489}">
      <dgm:prSet/>
      <dgm:spPr/>
      <dgm:t>
        <a:bodyPr/>
        <a:lstStyle/>
        <a:p>
          <a:endParaRPr lang="bg-BG"/>
        </a:p>
      </dgm:t>
    </dgm:pt>
    <dgm:pt modelId="{E531BCB7-BD3B-4314-BB30-31F74B908EE1}">
      <dgm:prSet custT="1"/>
      <dgm:spPr/>
      <dgm:t>
        <a:bodyPr/>
        <a:lstStyle/>
        <a:p>
          <a:r>
            <a:rPr lang="bg-BG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- „Езикови практики“(</a:t>
          </a:r>
          <a:r>
            <a:rPr lang="de-DE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6</a:t>
          </a:r>
          <a:r>
            <a:rPr lang="bg-BG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 учебни часа)</a:t>
          </a:r>
          <a:endParaRPr lang="bg-BG" sz="2000" b="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224214C6-A950-4B83-8B31-15BF25CC6371}" type="parTrans" cxnId="{0A610A2C-D44C-4AA7-85EF-9E57CD2089B2}">
      <dgm:prSet/>
      <dgm:spPr/>
      <dgm:t>
        <a:bodyPr/>
        <a:lstStyle/>
        <a:p>
          <a:endParaRPr lang="bg-BG"/>
        </a:p>
      </dgm:t>
    </dgm:pt>
    <dgm:pt modelId="{95D541D1-7C31-43AC-84BB-C90149D515CF}" type="sibTrans" cxnId="{0A610A2C-D44C-4AA7-85EF-9E57CD2089B2}">
      <dgm:prSet/>
      <dgm:spPr/>
      <dgm:t>
        <a:bodyPr/>
        <a:lstStyle/>
        <a:p>
          <a:endParaRPr lang="bg-BG"/>
        </a:p>
      </dgm:t>
    </dgm:pt>
    <dgm:pt modelId="{CC04709D-0A11-4EB4-A5A3-C9E2CF1D8E77}" type="pres">
      <dgm:prSet presAssocID="{DB2A8073-5834-44D4-8206-B12591EEE350}" presName="linear" presStyleCnt="0">
        <dgm:presLayoutVars>
          <dgm:animLvl val="lvl"/>
          <dgm:resizeHandles val="exact"/>
        </dgm:presLayoutVars>
      </dgm:prSet>
      <dgm:spPr/>
    </dgm:pt>
    <dgm:pt modelId="{99D82609-A2E9-4BD4-A995-B707CF1DD25F}" type="pres">
      <dgm:prSet presAssocID="{8C9B3F4A-13B5-4987-A8FF-0FB43F849909}" presName="parentText" presStyleLbl="node1" presStyleIdx="0" presStyleCnt="2" custScaleY="68793" custLinFactY="-22602" custLinFactNeighborY="-100000">
        <dgm:presLayoutVars>
          <dgm:chMax val="0"/>
          <dgm:bulletEnabled val="1"/>
        </dgm:presLayoutVars>
      </dgm:prSet>
      <dgm:spPr/>
    </dgm:pt>
    <dgm:pt modelId="{6CEB0723-1EEC-4427-A9DE-155BC187DE92}" type="pres">
      <dgm:prSet presAssocID="{F30B0C3A-5F59-422C-9AA8-0803FDCB4763}" presName="spacer" presStyleCnt="0"/>
      <dgm:spPr/>
    </dgm:pt>
    <dgm:pt modelId="{C5E4A947-8156-4B8A-B68F-5D21D757E4AF}" type="pres">
      <dgm:prSet presAssocID="{E531BCB7-BD3B-4314-BB30-31F74B908EE1}" presName="parentText" presStyleLbl="node1" presStyleIdx="1" presStyleCnt="2" custScaleY="57780" custLinFactNeighborX="4088" custLinFactNeighborY="-17278">
        <dgm:presLayoutVars>
          <dgm:chMax val="0"/>
          <dgm:bulletEnabled val="1"/>
        </dgm:presLayoutVars>
      </dgm:prSet>
      <dgm:spPr/>
    </dgm:pt>
  </dgm:ptLst>
  <dgm:cxnLst>
    <dgm:cxn modelId="{0A610A2C-D44C-4AA7-85EF-9E57CD2089B2}" srcId="{DB2A8073-5834-44D4-8206-B12591EEE350}" destId="{E531BCB7-BD3B-4314-BB30-31F74B908EE1}" srcOrd="1" destOrd="0" parTransId="{224214C6-A950-4B83-8B31-15BF25CC6371}" sibTransId="{95D541D1-7C31-43AC-84BB-C90149D515CF}"/>
    <dgm:cxn modelId="{81E18E3D-D918-4432-9E00-515CADF6495D}" type="presOf" srcId="{E531BCB7-BD3B-4314-BB30-31F74B908EE1}" destId="{C5E4A947-8156-4B8A-B68F-5D21D757E4AF}" srcOrd="0" destOrd="0" presId="urn:microsoft.com/office/officeart/2005/8/layout/vList2"/>
    <dgm:cxn modelId="{CF175A43-533D-43CD-BD25-9FD4178AE489}" srcId="{DB2A8073-5834-44D4-8206-B12591EEE350}" destId="{8C9B3F4A-13B5-4987-A8FF-0FB43F849909}" srcOrd="0" destOrd="0" parTransId="{A81CAC45-68CF-4586-A1C3-E5CA887CABCB}" sibTransId="{F30B0C3A-5F59-422C-9AA8-0803FDCB4763}"/>
    <dgm:cxn modelId="{13C38181-B3C5-41D3-ADE0-561C1791F5C7}" type="presOf" srcId="{DB2A8073-5834-44D4-8206-B12591EEE350}" destId="{CC04709D-0A11-4EB4-A5A3-C9E2CF1D8E77}" srcOrd="0" destOrd="0" presId="urn:microsoft.com/office/officeart/2005/8/layout/vList2"/>
    <dgm:cxn modelId="{BE2A2F82-BD06-4F2C-A6E6-3F14FD59D6D5}" type="presOf" srcId="{8C9B3F4A-13B5-4987-A8FF-0FB43F849909}" destId="{99D82609-A2E9-4BD4-A995-B707CF1DD25F}" srcOrd="0" destOrd="0" presId="urn:microsoft.com/office/officeart/2005/8/layout/vList2"/>
    <dgm:cxn modelId="{DDE17D31-6092-4A74-82EE-308F9CA60B8F}" type="presParOf" srcId="{CC04709D-0A11-4EB4-A5A3-C9E2CF1D8E77}" destId="{99D82609-A2E9-4BD4-A995-B707CF1DD25F}" srcOrd="0" destOrd="0" presId="urn:microsoft.com/office/officeart/2005/8/layout/vList2"/>
    <dgm:cxn modelId="{56E481CD-7CD4-41E3-8661-86F29FA7CFD2}" type="presParOf" srcId="{CC04709D-0A11-4EB4-A5A3-C9E2CF1D8E77}" destId="{6CEB0723-1EEC-4427-A9DE-155BC187DE92}" srcOrd="1" destOrd="0" presId="urn:microsoft.com/office/officeart/2005/8/layout/vList2"/>
    <dgm:cxn modelId="{4DE1C062-6F6D-4E9D-94EC-45263FED0347}" type="presParOf" srcId="{CC04709D-0A11-4EB4-A5A3-C9E2CF1D8E77}" destId="{C5E4A947-8156-4B8A-B68F-5D21D757E4AF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EF0CAD-F8DD-4F45-9B15-66D83AEC8587}">
      <dsp:nvSpPr>
        <dsp:cNvPr id="0" name=""/>
        <dsp:cNvSpPr/>
      </dsp:nvSpPr>
      <dsp:spPr>
        <a:xfrm>
          <a:off x="0" y="0"/>
          <a:ext cx="3886200" cy="64320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0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Задължителни модули:</a:t>
          </a:r>
          <a:endParaRPr lang="en-US" sz="20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1399" y="31399"/>
        <a:ext cx="3823402" cy="580408"/>
      </dsp:txXfrm>
    </dsp:sp>
    <dsp:sp modelId="{7D5ED824-683B-412D-A638-76ECCFA82B1B}">
      <dsp:nvSpPr>
        <dsp:cNvPr id="0" name=""/>
        <dsp:cNvSpPr/>
      </dsp:nvSpPr>
      <dsp:spPr>
        <a:xfrm>
          <a:off x="0" y="655262"/>
          <a:ext cx="3886200" cy="64320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0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- „Устно общуване“(31 учебни часа)</a:t>
          </a:r>
          <a:endParaRPr lang="en-US" sz="20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1399" y="686661"/>
        <a:ext cx="3823402" cy="580408"/>
      </dsp:txXfrm>
    </dsp:sp>
    <dsp:sp modelId="{9A60585E-F6F5-4584-BF67-D869E4F479E3}">
      <dsp:nvSpPr>
        <dsp:cNvPr id="0" name=""/>
        <dsp:cNvSpPr/>
      </dsp:nvSpPr>
      <dsp:spPr>
        <a:xfrm>
          <a:off x="0" y="1310148"/>
          <a:ext cx="3886200" cy="64320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0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- „Писмено общуване“(31 учебни часа)</a:t>
          </a:r>
          <a:endParaRPr lang="en-US" sz="20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1399" y="1341547"/>
        <a:ext cx="3823402" cy="580408"/>
      </dsp:txXfrm>
    </dsp:sp>
    <dsp:sp modelId="{18F4387D-F530-469D-80A3-1DD96A039448}">
      <dsp:nvSpPr>
        <dsp:cNvPr id="0" name=""/>
        <dsp:cNvSpPr/>
      </dsp:nvSpPr>
      <dsp:spPr>
        <a:xfrm>
          <a:off x="0" y="1965012"/>
          <a:ext cx="3886200" cy="64320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0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- „Език и култура“(31 учебни часа)</a:t>
          </a:r>
          <a:endParaRPr lang="en-US" sz="20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1399" y="1996411"/>
        <a:ext cx="3823402" cy="580408"/>
      </dsp:txXfrm>
    </dsp:sp>
    <dsp:sp modelId="{EE7109F8-6FB7-4099-84F6-C5F35D5E5F26}">
      <dsp:nvSpPr>
        <dsp:cNvPr id="0" name=""/>
        <dsp:cNvSpPr/>
      </dsp:nvSpPr>
      <dsp:spPr>
        <a:xfrm>
          <a:off x="0" y="2619876"/>
          <a:ext cx="3886200" cy="64320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0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- „Езикови практики“(31 учебни часа)</a:t>
          </a:r>
          <a:endParaRPr lang="en-US" sz="20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1399" y="2651275"/>
        <a:ext cx="3823402" cy="5804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D82609-A2E9-4BD4-A995-B707CF1DD25F}">
      <dsp:nvSpPr>
        <dsp:cNvPr id="0" name=""/>
        <dsp:cNvSpPr/>
      </dsp:nvSpPr>
      <dsp:spPr>
        <a:xfrm>
          <a:off x="0" y="0"/>
          <a:ext cx="3886200" cy="90146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33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Избираем модул</a:t>
          </a:r>
          <a:endParaRPr lang="bg-BG" sz="33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44006" y="44006"/>
        <a:ext cx="3798188" cy="813451"/>
      </dsp:txXfrm>
    </dsp:sp>
    <dsp:sp modelId="{C5E4A947-8156-4B8A-B68F-5D21D757E4AF}">
      <dsp:nvSpPr>
        <dsp:cNvPr id="0" name=""/>
        <dsp:cNvSpPr/>
      </dsp:nvSpPr>
      <dsp:spPr>
        <a:xfrm>
          <a:off x="0" y="1119360"/>
          <a:ext cx="3886200" cy="75714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0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- „Езикови практики“(</a:t>
          </a:r>
          <a:r>
            <a:rPr lang="de-DE" sz="20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6</a:t>
          </a:r>
          <a:r>
            <a:rPr lang="bg-BG" sz="20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 учебни часа)</a:t>
          </a:r>
          <a:endParaRPr lang="bg-BG" sz="2000" b="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6961" y="1156321"/>
        <a:ext cx="3812278" cy="6832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1065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1065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89FD679-1BED-4F1D-B1B6-F419E8026F75}" type="slidenum">
              <a:rPr lang="bg-BG" altLang="en-US"/>
              <a:pPr>
                <a:defRPr/>
              </a:pPr>
              <a:t>‹#›</a:t>
            </a:fld>
            <a:endParaRPr lang="bg-BG" altLang="en-US"/>
          </a:p>
        </p:txBody>
      </p:sp>
    </p:spTree>
    <p:extLst>
      <p:ext uri="{BB962C8B-B14F-4D97-AF65-F5344CB8AC3E}">
        <p14:creationId xmlns:p14="http://schemas.microsoft.com/office/powerpoint/2010/main" val="8921579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fld id="{89BCEB72-658E-425D-87A7-4A13AB9F8516}" type="datetimeFigureOut">
              <a:rPr lang="bg-BG"/>
              <a:pPr>
                <a:defRPr/>
              </a:pPr>
              <a:t>30.4.2026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bg-BG" noProof="0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noProof="0"/>
              <a:t>Щракн., за да ред. стил на загл. в обр.</a:t>
            </a:r>
          </a:p>
          <a:p>
            <a:pPr lvl="1"/>
            <a:r>
              <a:rPr lang="bg-BG" noProof="0"/>
              <a:t>Второ ниво</a:t>
            </a:r>
          </a:p>
          <a:p>
            <a:pPr lvl="2"/>
            <a:r>
              <a:rPr lang="bg-BG" noProof="0"/>
              <a:t>Трето ниво</a:t>
            </a:r>
          </a:p>
          <a:p>
            <a:pPr lvl="3"/>
            <a:r>
              <a:rPr lang="bg-BG" noProof="0"/>
              <a:t>Четвърто ниво</a:t>
            </a:r>
          </a:p>
          <a:p>
            <a:pPr lvl="4"/>
            <a:r>
              <a:rPr lang="bg-BG" noProof="0"/>
              <a:t>Пето ниво</a:t>
            </a:r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457124EC-1E73-42C1-B45C-0FAA80C4A9DB}" type="slidenum">
              <a:rPr lang="bg-BG" altLang="en-US"/>
              <a:pPr>
                <a:defRPr/>
              </a:pPr>
              <a:t>‹#›</a:t>
            </a:fld>
            <a:endParaRPr lang="bg-BG" altLang="en-US"/>
          </a:p>
        </p:txBody>
      </p:sp>
    </p:spTree>
    <p:extLst>
      <p:ext uri="{BB962C8B-B14F-4D97-AF65-F5344CB8AC3E}">
        <p14:creationId xmlns:p14="http://schemas.microsoft.com/office/powerpoint/2010/main" val="9161874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A79E1A29-7DB0-40CB-9E60-F22FF65411AD}" type="slidenum">
              <a:rPr lang="bg-BG" altLang="en-US" sz="1200" smtClean="0"/>
              <a:pPr/>
              <a:t>1</a:t>
            </a:fld>
            <a:endParaRPr lang="bg-BG" altLang="en-U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Контейнер за изображение на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Контейнер за бележ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8196" name="Контейнер за номер на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1AB7748A-4214-41C1-A293-28F8C515A9B0}" type="slidenum">
              <a:rPr lang="bg-BG" altLang="en-US" sz="1200" smtClean="0"/>
              <a:pPr/>
              <a:t>2</a:t>
            </a:fld>
            <a:endParaRPr lang="bg-BG" altLang="en-US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849E9A-41F7-4779-A581-48A7C374A227}" type="slidenum"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bg-BG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70453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044CAF-479A-47C2-9108-4C405A8784AF}" type="slidenum"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bg-BG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68444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044CAF-479A-47C2-9108-4C405A8784AF}" type="slidenum"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bg-BG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08144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57124EC-1E73-42C1-B45C-0FAA80C4A9DB}" type="slidenum">
              <a:rPr lang="bg-BG" altLang="en-US" smtClean="0"/>
              <a:pPr>
                <a:defRPr/>
              </a:pPr>
              <a:t>41</a:t>
            </a:fld>
            <a:endParaRPr lang="bg-BG" altLang="en-US"/>
          </a:p>
        </p:txBody>
      </p:sp>
    </p:spTree>
    <p:extLst>
      <p:ext uri="{BB962C8B-B14F-4D97-AF65-F5344CB8AC3E}">
        <p14:creationId xmlns:p14="http://schemas.microsoft.com/office/powerpoint/2010/main" val="3851486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1800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1800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1800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9" y="2640"/>
                <a:ext cx="335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1800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/>
            </a:p>
          </p:txBody>
        </p:sp>
      </p:grpSp>
      <p:sp>
        <p:nvSpPr>
          <p:cNvPr id="62476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62477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  <a:endParaRPr lang="bg-BG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82511470-B394-464E-A3E8-3E15B37AB91F}" type="slidenum">
              <a:rPr lang="bg-BG" altLang="en-US"/>
              <a:pPr>
                <a:defRPr/>
              </a:pPr>
              <a:t>‹#›</a:t>
            </a:fld>
            <a:endParaRPr lang="bg-BG" altLang="en-US"/>
          </a:p>
        </p:txBody>
      </p:sp>
    </p:spTree>
    <p:extLst>
      <p:ext uri="{BB962C8B-B14F-4D97-AF65-F5344CB8AC3E}">
        <p14:creationId xmlns:p14="http://schemas.microsoft.com/office/powerpoint/2010/main" val="2745816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81166A-B41D-4732-9E11-AC04798260D9}" type="slidenum">
              <a:rPr lang="bg-BG" altLang="en-US"/>
              <a:pPr>
                <a:defRPr/>
              </a:pPr>
              <a:t>‹#›</a:t>
            </a:fld>
            <a:endParaRPr lang="bg-BG" altLang="en-US"/>
          </a:p>
        </p:txBody>
      </p:sp>
    </p:spTree>
    <p:extLst>
      <p:ext uri="{BB962C8B-B14F-4D97-AF65-F5344CB8AC3E}">
        <p14:creationId xmlns:p14="http://schemas.microsoft.com/office/powerpoint/2010/main" val="3350394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64E872-FDC5-441A-A7F5-E9F4113FF6DD}" type="slidenum">
              <a:rPr lang="bg-BG" altLang="en-US"/>
              <a:pPr>
                <a:defRPr/>
              </a:pPr>
              <a:t>‹#›</a:t>
            </a:fld>
            <a:endParaRPr lang="bg-BG" altLang="en-US"/>
          </a:p>
        </p:txBody>
      </p:sp>
    </p:spTree>
    <p:extLst>
      <p:ext uri="{BB962C8B-B14F-4D97-AF65-F5344CB8AC3E}">
        <p14:creationId xmlns:p14="http://schemas.microsoft.com/office/powerpoint/2010/main" val="1499733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8469EE-4ECD-4461-863A-A7C82A60C4F0}" type="slidenum">
              <a:rPr lang="bg-BG" altLang="en-US"/>
              <a:pPr>
                <a:defRPr/>
              </a:pPr>
              <a:t>‹#›</a:t>
            </a:fld>
            <a:endParaRPr lang="bg-BG" altLang="en-US"/>
          </a:p>
        </p:txBody>
      </p:sp>
    </p:spTree>
    <p:extLst>
      <p:ext uri="{BB962C8B-B14F-4D97-AF65-F5344CB8AC3E}">
        <p14:creationId xmlns:p14="http://schemas.microsoft.com/office/powerpoint/2010/main" val="2259521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DF594C-1EE1-4609-9881-10EF1EF525A5}" type="slidenum">
              <a:rPr lang="bg-BG" altLang="en-US"/>
              <a:pPr>
                <a:defRPr/>
              </a:pPr>
              <a:t>‹#›</a:t>
            </a:fld>
            <a:endParaRPr lang="bg-BG" altLang="en-US"/>
          </a:p>
        </p:txBody>
      </p:sp>
    </p:spTree>
    <p:extLst>
      <p:ext uri="{BB962C8B-B14F-4D97-AF65-F5344CB8AC3E}">
        <p14:creationId xmlns:p14="http://schemas.microsoft.com/office/powerpoint/2010/main" val="2119176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30696C-8E04-4C3C-A32C-B22EB5AE2FFD}" type="slidenum">
              <a:rPr lang="bg-BG" altLang="en-US"/>
              <a:pPr>
                <a:defRPr/>
              </a:pPr>
              <a:t>‹#›</a:t>
            </a:fld>
            <a:endParaRPr lang="bg-BG" altLang="en-US"/>
          </a:p>
        </p:txBody>
      </p:sp>
    </p:spTree>
    <p:extLst>
      <p:ext uri="{BB962C8B-B14F-4D97-AF65-F5344CB8AC3E}">
        <p14:creationId xmlns:p14="http://schemas.microsoft.com/office/powerpoint/2010/main" val="1747980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E1013C-7E27-49BD-BB81-7BFF7588DFED}" type="slidenum">
              <a:rPr lang="bg-BG" altLang="en-US"/>
              <a:pPr>
                <a:defRPr/>
              </a:pPr>
              <a:t>‹#›</a:t>
            </a:fld>
            <a:endParaRPr lang="bg-BG" altLang="en-US"/>
          </a:p>
        </p:txBody>
      </p:sp>
    </p:spTree>
    <p:extLst>
      <p:ext uri="{BB962C8B-B14F-4D97-AF65-F5344CB8AC3E}">
        <p14:creationId xmlns:p14="http://schemas.microsoft.com/office/powerpoint/2010/main" val="3362424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82FA56-4C97-44FB-AF53-B21EFBC4C90E}" type="slidenum">
              <a:rPr lang="bg-BG" altLang="en-US"/>
              <a:pPr>
                <a:defRPr/>
              </a:pPr>
              <a:t>‹#›</a:t>
            </a:fld>
            <a:endParaRPr lang="bg-BG" altLang="en-US"/>
          </a:p>
        </p:txBody>
      </p:sp>
    </p:spTree>
    <p:extLst>
      <p:ext uri="{BB962C8B-B14F-4D97-AF65-F5344CB8AC3E}">
        <p14:creationId xmlns:p14="http://schemas.microsoft.com/office/powerpoint/2010/main" val="3534846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bg-BG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A798D2-106E-4237-871B-3D43D9C033A7}" type="slidenum">
              <a:rPr lang="bg-BG" altLang="en-US"/>
              <a:pPr>
                <a:defRPr/>
              </a:pPr>
              <a:t>‹#›</a:t>
            </a:fld>
            <a:endParaRPr lang="bg-BG" altLang="en-US"/>
          </a:p>
        </p:txBody>
      </p:sp>
    </p:spTree>
    <p:extLst>
      <p:ext uri="{BB962C8B-B14F-4D97-AF65-F5344CB8AC3E}">
        <p14:creationId xmlns:p14="http://schemas.microsoft.com/office/powerpoint/2010/main" val="3036901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8C5ECC-28F3-4082-9303-0FB61795BE12}" type="slidenum">
              <a:rPr lang="bg-BG" altLang="en-US"/>
              <a:pPr>
                <a:defRPr/>
              </a:pPr>
              <a:t>‹#›</a:t>
            </a:fld>
            <a:endParaRPr lang="bg-BG" altLang="en-US"/>
          </a:p>
        </p:txBody>
      </p:sp>
    </p:spTree>
    <p:extLst>
      <p:ext uri="{BB962C8B-B14F-4D97-AF65-F5344CB8AC3E}">
        <p14:creationId xmlns:p14="http://schemas.microsoft.com/office/powerpoint/2010/main" val="2879072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EC20F5-F9DE-4DF0-85D2-99C487DF379A}" type="slidenum">
              <a:rPr lang="bg-BG" altLang="en-US"/>
              <a:pPr>
                <a:defRPr/>
              </a:pPr>
              <a:t>‹#›</a:t>
            </a:fld>
            <a:endParaRPr lang="bg-BG" altLang="en-US"/>
          </a:p>
        </p:txBody>
      </p:sp>
    </p:spTree>
    <p:extLst>
      <p:ext uri="{BB962C8B-B14F-4D97-AF65-F5344CB8AC3E}">
        <p14:creationId xmlns:p14="http://schemas.microsoft.com/office/powerpoint/2010/main" val="40544564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77724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82688" y="4151313"/>
            <a:ext cx="77724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F8A420-E322-4F6A-9D1D-5FC3EDAB001D}" type="slidenum">
              <a:rPr lang="bg-BG" altLang="en-US"/>
              <a:pPr>
                <a:defRPr/>
              </a:pPr>
              <a:t>‹#›</a:t>
            </a:fld>
            <a:endParaRPr lang="bg-BG" altLang="en-US"/>
          </a:p>
        </p:txBody>
      </p:sp>
    </p:spTree>
    <p:extLst>
      <p:ext uri="{BB962C8B-B14F-4D97-AF65-F5344CB8AC3E}">
        <p14:creationId xmlns:p14="http://schemas.microsoft.com/office/powerpoint/2010/main" val="31437066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2017713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45088" y="4151313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8613E7-378E-4A89-9539-BCB1A5ED48A8}" type="slidenum">
              <a:rPr lang="bg-BG" altLang="en-US"/>
              <a:pPr>
                <a:defRPr/>
              </a:pPr>
              <a:t>‹#›</a:t>
            </a:fld>
            <a:endParaRPr lang="bg-BG" altLang="en-US"/>
          </a:p>
        </p:txBody>
      </p:sp>
    </p:spTree>
    <p:extLst>
      <p:ext uri="{BB962C8B-B14F-4D97-AF65-F5344CB8AC3E}">
        <p14:creationId xmlns:p14="http://schemas.microsoft.com/office/powerpoint/2010/main" val="32490789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182688" y="2017713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2017713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182688" y="4151313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5088" y="4151313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EF3769-6F9B-42E5-B32A-02B6454EA16C}" type="slidenum">
              <a:rPr lang="bg-BG" altLang="en-US"/>
              <a:pPr>
                <a:defRPr/>
              </a:pPr>
              <a:t>‹#›</a:t>
            </a:fld>
            <a:endParaRPr lang="bg-BG" altLang="en-US"/>
          </a:p>
        </p:txBody>
      </p:sp>
    </p:spTree>
    <p:extLst>
      <p:ext uri="{BB962C8B-B14F-4D97-AF65-F5344CB8AC3E}">
        <p14:creationId xmlns:p14="http://schemas.microsoft.com/office/powerpoint/2010/main" val="32699435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 descr="Map of World"/>
          <p:cNvSpPr>
            <a:spLocks noEditPoints="1"/>
          </p:cNvSpPr>
          <p:nvPr/>
        </p:nvSpPr>
        <p:spPr bwMode="gray">
          <a:xfrm>
            <a:off x="-3573" y="285750"/>
            <a:ext cx="9145191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68598" tIns="34299" rIns="68598" bIns="34299" numCol="1" anchor="t" anchorCtr="0" compatLnSpc="1">
            <a:prstTxWarp prst="textNoShape">
              <a:avLst/>
            </a:prstTxWarp>
          </a:bodyPr>
          <a:lstStyle/>
          <a:p>
            <a:pPr lvl="0"/>
            <a:endParaRPr sz="1500">
              <a:solidFill>
                <a:schemeClr val="lt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3448" y="1828800"/>
            <a:ext cx="7317105" cy="3048001"/>
          </a:xfrm>
        </p:spPr>
        <p:txBody>
          <a:bodyPr>
            <a:normAutofit/>
          </a:bodyPr>
          <a:lstStyle>
            <a:lvl1pPr>
              <a:defRPr sz="3301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3449" y="5029200"/>
            <a:ext cx="5887983" cy="11430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500">
                <a:solidFill>
                  <a:schemeClr val="tx1"/>
                </a:solidFill>
              </a:defRPr>
            </a:lvl1pPr>
            <a:lvl2pPr marL="3429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9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9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9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9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9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57027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t>4/30/2026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45974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449" y="3429001"/>
            <a:ext cx="7317105" cy="2362199"/>
          </a:xfrm>
        </p:spPr>
        <p:txBody>
          <a:bodyPr anchor="b">
            <a:normAutofit/>
          </a:bodyPr>
          <a:lstStyle>
            <a:lvl1pPr algn="l">
              <a:defRPr sz="3301" b="0" cap="all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0100" y="685802"/>
            <a:ext cx="5891331" cy="1142999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500">
                <a:solidFill>
                  <a:schemeClr val="tx1"/>
                </a:solidFill>
              </a:defRPr>
            </a:lvl1pPr>
            <a:lvl2pPr marL="342991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9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974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9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9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94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9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9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t>4/30/2026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96788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25200" y="1828800"/>
            <a:ext cx="3532470" cy="4343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 baseline="0"/>
            </a:lvl7pPr>
            <a:lvl8pPr>
              <a:defRPr sz="1200" baseline="0"/>
            </a:lvl8pPr>
            <a:lvl9pPr>
              <a:defRPr sz="12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98083" y="1828800"/>
            <a:ext cx="3532470" cy="4343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t>4/30/2026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85694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448" y="1828800"/>
            <a:ext cx="3532790" cy="83820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448" y="2743201"/>
            <a:ext cx="3532790" cy="3428999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97764" y="1828800"/>
            <a:ext cx="3532790" cy="83820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97764" y="2743201"/>
            <a:ext cx="3532790" cy="3428999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 baseline="0"/>
            </a:lvl8pPr>
            <a:lvl9pPr>
              <a:defRPr sz="105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t>4/30/2026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22874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t>4/30/2026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37383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t>4/30/2026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14984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3886022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sz="15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294" y="685800"/>
            <a:ext cx="2915409" cy="4038600"/>
          </a:xfrm>
        </p:spPr>
        <p:txBody>
          <a:bodyPr anchor="b">
            <a:noAutofit/>
          </a:bodyPr>
          <a:lstStyle>
            <a:lvl1pPr algn="l">
              <a:defRPr sz="3001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00506" y="685800"/>
            <a:ext cx="4230202" cy="5486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3294" y="4876800"/>
            <a:ext cx="2915409" cy="12954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350"/>
            </a:lvl1pPr>
            <a:lvl2pPr marL="342991" indent="0">
              <a:buNone/>
              <a:defRPr sz="900"/>
            </a:lvl2pPr>
            <a:lvl3pPr marL="685983" indent="0">
              <a:buNone/>
              <a:defRPr sz="750"/>
            </a:lvl3pPr>
            <a:lvl4pPr marL="1028974" indent="0">
              <a:buNone/>
              <a:defRPr sz="675"/>
            </a:lvl4pPr>
            <a:lvl5pPr marL="1371966" indent="0">
              <a:buNone/>
              <a:defRPr sz="675"/>
            </a:lvl5pPr>
            <a:lvl6pPr marL="1714957" indent="0">
              <a:buNone/>
              <a:defRPr sz="675"/>
            </a:lvl6pPr>
            <a:lvl7pPr marL="2057949" indent="0">
              <a:buNone/>
              <a:defRPr sz="675"/>
            </a:lvl7pPr>
            <a:lvl8pPr marL="2400940" indent="0">
              <a:buNone/>
              <a:defRPr sz="675"/>
            </a:lvl8pPr>
            <a:lvl9pPr marL="2743932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t>4/30/2026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17650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3886022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sz="15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294" y="685800"/>
            <a:ext cx="2915409" cy="4038600"/>
          </a:xfrm>
        </p:spPr>
        <p:txBody>
          <a:bodyPr anchor="b">
            <a:noAutofit/>
          </a:bodyPr>
          <a:lstStyle>
            <a:lvl1pPr algn="l">
              <a:defRPr sz="3001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4400506" y="685800"/>
            <a:ext cx="4230202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>
            <a:normAutofit/>
          </a:bodyPr>
          <a:lstStyle>
            <a:lvl1pPr marL="0" indent="0" algn="ctr">
              <a:buNone/>
              <a:defRPr sz="1800"/>
            </a:lvl1pPr>
            <a:lvl2pPr marL="342991" indent="0">
              <a:buNone/>
              <a:defRPr sz="2101"/>
            </a:lvl2pPr>
            <a:lvl3pPr marL="685983" indent="0">
              <a:buNone/>
              <a:defRPr sz="1800"/>
            </a:lvl3pPr>
            <a:lvl4pPr marL="1028974" indent="0">
              <a:buNone/>
              <a:defRPr sz="1500"/>
            </a:lvl4pPr>
            <a:lvl5pPr marL="1371966" indent="0">
              <a:buNone/>
              <a:defRPr sz="1500"/>
            </a:lvl5pPr>
            <a:lvl6pPr marL="1714957" indent="0">
              <a:buNone/>
              <a:defRPr sz="1500"/>
            </a:lvl6pPr>
            <a:lvl7pPr marL="2057949" indent="0">
              <a:buNone/>
              <a:defRPr sz="1500"/>
            </a:lvl7pPr>
            <a:lvl8pPr marL="2400940" indent="0">
              <a:buNone/>
              <a:defRPr sz="1500"/>
            </a:lvl8pPr>
            <a:lvl9pPr marL="2743932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3294" y="4876800"/>
            <a:ext cx="2915409" cy="12954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350"/>
            </a:lvl1pPr>
            <a:lvl2pPr marL="342991" indent="0">
              <a:buNone/>
              <a:defRPr sz="900"/>
            </a:lvl2pPr>
            <a:lvl3pPr marL="685983" indent="0">
              <a:buNone/>
              <a:defRPr sz="750"/>
            </a:lvl3pPr>
            <a:lvl4pPr marL="1028974" indent="0">
              <a:buNone/>
              <a:defRPr sz="675"/>
            </a:lvl4pPr>
            <a:lvl5pPr marL="1371966" indent="0">
              <a:buNone/>
              <a:defRPr sz="675"/>
            </a:lvl5pPr>
            <a:lvl6pPr marL="1714957" indent="0">
              <a:buNone/>
              <a:defRPr sz="675"/>
            </a:lvl6pPr>
            <a:lvl7pPr marL="2057949" indent="0">
              <a:buNone/>
              <a:defRPr sz="675"/>
            </a:lvl7pPr>
            <a:lvl8pPr marL="2400940" indent="0">
              <a:buNone/>
              <a:defRPr sz="675"/>
            </a:lvl8pPr>
            <a:lvl9pPr marL="2743932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t>4/30/2026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84534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t>4/30/2026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56718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85800"/>
            <a:ext cx="1601153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448" y="685800"/>
            <a:ext cx="5563552" cy="54864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t>4/30/2026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43493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B1EC40-C452-43FF-A093-87C380FB33C4}" type="datetimeFigureOut">
              <a:rPr lang="bg-BG"/>
              <a:pPr>
                <a:defRPr/>
              </a:pPr>
              <a:t>30.4.2026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2076E9-9ADA-4868-8EA2-9E707454BED0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68278068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3D5E5-5513-41F2-B8A1-09BBB56C62F7}" type="datetimeFigureOut">
              <a:rPr lang="bg-BG"/>
              <a:pPr>
                <a:defRPr/>
              </a:pPr>
              <a:t>30.4.2026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9610A0-0AAB-47AA-8D46-AA9F01E76A97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16279949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D54D50-4678-4DEB-BF0C-9CD15B9AB8D9}" type="datetimeFigureOut">
              <a:rPr lang="bg-BG"/>
              <a:pPr>
                <a:defRPr/>
              </a:pPr>
              <a:t>30.4.2026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FFC097-C4A9-437E-98BE-F330B59234F9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8582461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FCE8FC-552D-4297-8EB1-A7BDCFDF30B5}" type="datetimeFigureOut">
              <a:rPr lang="bg-BG"/>
              <a:pPr>
                <a:defRPr/>
              </a:pPr>
              <a:t>30.4.2026 г.</a:t>
            </a:fld>
            <a:endParaRPr lang="bg-BG"/>
          </a:p>
        </p:txBody>
      </p:sp>
      <p:sp>
        <p:nvSpPr>
          <p:cNvPr id="6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14F48B-C0C6-49FA-ABDD-A76503EFA36C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5204333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7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7FFB5A-5AA1-4F78-B809-70A9253EE84E}" type="datetimeFigureOut">
              <a:rPr lang="bg-BG"/>
              <a:pPr>
                <a:defRPr/>
              </a:pPr>
              <a:t>30.4.2026 г.</a:t>
            </a:fld>
            <a:endParaRPr lang="bg-BG"/>
          </a:p>
        </p:txBody>
      </p:sp>
      <p:sp>
        <p:nvSpPr>
          <p:cNvPr id="8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9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61975A-77AA-40F0-AA51-FE9011F62533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6425367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2182A-6917-4BDE-8AE5-30ABC134017B}" type="datetimeFigureOut">
              <a:rPr lang="bg-BG"/>
              <a:pPr>
                <a:defRPr/>
              </a:pPr>
              <a:t>30.4.2026 г.</a:t>
            </a:fld>
            <a:endParaRPr lang="bg-BG"/>
          </a:p>
        </p:txBody>
      </p:sp>
      <p:sp>
        <p:nvSpPr>
          <p:cNvPr id="4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B49455-619A-4F25-BBC1-E52A7D2EE719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8598871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789AE5-592E-4BDD-8429-E06EB21199F7}" type="datetimeFigureOut">
              <a:rPr lang="bg-BG"/>
              <a:pPr>
                <a:defRPr/>
              </a:pPr>
              <a:t>30.4.2026 г.</a:t>
            </a:fld>
            <a:endParaRPr lang="bg-BG"/>
          </a:p>
        </p:txBody>
      </p:sp>
      <p:sp>
        <p:nvSpPr>
          <p:cNvPr id="3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4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63C352-C9D7-490D-9152-E136D6050AD0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42560623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6881AD-1BAB-43C7-8DCA-EADFEA7C175E}" type="datetimeFigureOut">
              <a:rPr lang="bg-BG"/>
              <a:pPr>
                <a:defRPr/>
              </a:pPr>
              <a:t>30.4.2026 г.</a:t>
            </a:fld>
            <a:endParaRPr lang="bg-BG"/>
          </a:p>
        </p:txBody>
      </p:sp>
      <p:sp>
        <p:nvSpPr>
          <p:cNvPr id="6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00CCE8-DB4A-403E-9ACD-08E146606337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193613563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bg-BG" noProof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308FEF-4384-41C0-AB2A-9D37372EC511}" type="datetimeFigureOut">
              <a:rPr lang="bg-BG"/>
              <a:pPr>
                <a:defRPr/>
              </a:pPr>
              <a:t>30.4.2026 г.</a:t>
            </a:fld>
            <a:endParaRPr lang="bg-BG"/>
          </a:p>
        </p:txBody>
      </p:sp>
      <p:sp>
        <p:nvSpPr>
          <p:cNvPr id="6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989A2F-501F-44AD-B656-E442EB80DE21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73030799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FDB5FB-52CE-40E0-9CAA-0BE1D6C5E392}" type="datetimeFigureOut">
              <a:rPr lang="bg-BG"/>
              <a:pPr>
                <a:defRPr/>
              </a:pPr>
              <a:t>30.4.2026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627C53-29B4-4AA3-A5B6-41A1DB9BE38F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19037879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795249-FFE9-4670-8CA2-2F53094777B2}" type="datetimeFigureOut">
              <a:rPr lang="bg-BG"/>
              <a:pPr>
                <a:defRPr/>
              </a:pPr>
              <a:t>30.4.2026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CAD91D-D1E0-42D1-8FDD-7DDCE229EE40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52687184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bg-BG"/>
              <a:t>Щракнете за редакция стил подзагл. обр.</a:t>
            </a:r>
          </a:p>
        </p:txBody>
      </p:sp>
    </p:spTree>
    <p:extLst>
      <p:ext uri="{BB962C8B-B14F-4D97-AF65-F5344CB8AC3E}">
        <p14:creationId xmlns:p14="http://schemas.microsoft.com/office/powerpoint/2010/main" val="990364222"/>
      </p:ext>
    </p:extLst>
  </p:cSld>
  <p:clrMapOvr>
    <a:masterClrMapping/>
  </p:clrMapOvr>
  <p:transition spd="med">
    <p:diamond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</p:spTree>
    <p:extLst>
      <p:ext uri="{BB962C8B-B14F-4D97-AF65-F5344CB8AC3E}">
        <p14:creationId xmlns:p14="http://schemas.microsoft.com/office/powerpoint/2010/main" val="1585725718"/>
      </p:ext>
    </p:extLst>
  </p:cSld>
  <p:clrMapOvr>
    <a:masterClrMapping/>
  </p:clrMapOvr>
  <p:transition spd="med">
    <p:diamond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</p:spTree>
    <p:extLst>
      <p:ext uri="{BB962C8B-B14F-4D97-AF65-F5344CB8AC3E}">
        <p14:creationId xmlns:p14="http://schemas.microsoft.com/office/powerpoint/2010/main" val="3981998728"/>
      </p:ext>
    </p:extLst>
  </p:cSld>
  <p:clrMapOvr>
    <a:masterClrMapping/>
  </p:clrMapOvr>
  <p:transition spd="med">
    <p:diamond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</p:spTree>
    <p:extLst>
      <p:ext uri="{BB962C8B-B14F-4D97-AF65-F5344CB8AC3E}">
        <p14:creationId xmlns:p14="http://schemas.microsoft.com/office/powerpoint/2010/main" val="3601822030"/>
      </p:ext>
    </p:extLst>
  </p:cSld>
  <p:clrMapOvr>
    <a:masterClrMapping/>
  </p:clrMapOvr>
  <p:transition spd="med">
    <p:diamond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</p:spTree>
    <p:extLst>
      <p:ext uri="{BB962C8B-B14F-4D97-AF65-F5344CB8AC3E}">
        <p14:creationId xmlns:p14="http://schemas.microsoft.com/office/powerpoint/2010/main" val="22293241"/>
      </p:ext>
    </p:extLst>
  </p:cSld>
  <p:clrMapOvr>
    <a:masterClrMapping/>
  </p:clrMapOvr>
  <p:transition spd="med">
    <p:diamond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</p:spTree>
    <p:extLst>
      <p:ext uri="{BB962C8B-B14F-4D97-AF65-F5344CB8AC3E}">
        <p14:creationId xmlns:p14="http://schemas.microsoft.com/office/powerpoint/2010/main" val="3496516375"/>
      </p:ext>
    </p:extLst>
  </p:cSld>
  <p:clrMapOvr>
    <a:masterClrMapping/>
  </p:clrMapOvr>
  <p:transition spd="med">
    <p:diamond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5837737"/>
      </p:ext>
    </p:extLst>
  </p:cSld>
  <p:clrMapOvr>
    <a:masterClrMapping/>
  </p:clrMapOvr>
  <p:transition spd="med">
    <p:diamond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</p:spTree>
    <p:extLst>
      <p:ext uri="{BB962C8B-B14F-4D97-AF65-F5344CB8AC3E}">
        <p14:creationId xmlns:p14="http://schemas.microsoft.com/office/powerpoint/2010/main" val="3332852138"/>
      </p:ext>
    </p:extLst>
  </p:cSld>
  <p:clrMapOvr>
    <a:masterClrMapping/>
  </p:clrMapOvr>
  <p:transition spd="med">
    <p:diamond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bg-BG" noProof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</p:spTree>
    <p:extLst>
      <p:ext uri="{BB962C8B-B14F-4D97-AF65-F5344CB8AC3E}">
        <p14:creationId xmlns:p14="http://schemas.microsoft.com/office/powerpoint/2010/main" val="1865106529"/>
      </p:ext>
    </p:extLst>
  </p:cSld>
  <p:clrMapOvr>
    <a:masterClrMapping/>
  </p:clrMapOvr>
  <p:transition spd="med">
    <p:diamond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</p:spTree>
    <p:extLst>
      <p:ext uri="{BB962C8B-B14F-4D97-AF65-F5344CB8AC3E}">
        <p14:creationId xmlns:p14="http://schemas.microsoft.com/office/powerpoint/2010/main" val="3375959545"/>
      </p:ext>
    </p:extLst>
  </p:cSld>
  <p:clrMapOvr>
    <a:masterClrMapping/>
  </p:clrMapOvr>
  <p:transition spd="med">
    <p:diamond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</p:spTree>
    <p:extLst>
      <p:ext uri="{BB962C8B-B14F-4D97-AF65-F5344CB8AC3E}">
        <p14:creationId xmlns:p14="http://schemas.microsoft.com/office/powerpoint/2010/main" val="434531738"/>
      </p:ext>
    </p:extLst>
  </p:cSld>
  <p:clrMapOvr>
    <a:masterClrMapping/>
  </p:clrMapOvr>
  <p:transition spd="med">
    <p:diamond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E1556-1104-4A17-826E-73012A118E18}" type="datetimeFigureOut">
              <a:rPr lang="en-US" smtClean="0"/>
              <a:t>4/30/2026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7A117-1939-41A1-BFC6-4C36A77CA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14486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E1556-1104-4A17-826E-73012A118E18}" type="datetimeFigureOut">
              <a:rPr lang="en-US" smtClean="0"/>
              <a:t>4/30/2026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7A117-1939-41A1-BFC6-4C36A77CA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89262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E1556-1104-4A17-826E-73012A118E18}" type="datetimeFigureOut">
              <a:rPr lang="en-US" smtClean="0"/>
              <a:t>4/30/2026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7A117-1939-41A1-BFC6-4C36A77CA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92563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E1556-1104-4A17-826E-73012A118E18}" type="datetimeFigureOut">
              <a:rPr lang="en-US" smtClean="0"/>
              <a:t>4/30/2026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7A117-1939-41A1-BFC6-4C36A77CA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86398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E1556-1104-4A17-826E-73012A118E18}" type="datetimeFigureOut">
              <a:rPr lang="en-US" smtClean="0"/>
              <a:t>4/30/2026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7A117-1939-41A1-BFC6-4C36A77CA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09785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E1556-1104-4A17-826E-73012A118E18}" type="datetimeFigureOut">
              <a:rPr lang="en-US" smtClean="0"/>
              <a:t>4/30/2026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7A117-1939-41A1-BFC6-4C36A77CA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83127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E1556-1104-4A17-826E-73012A118E18}" type="datetimeFigureOut">
              <a:rPr lang="en-US" smtClean="0"/>
              <a:t>4/30/2026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7A117-1939-41A1-BFC6-4C36A77CA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85407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E1556-1104-4A17-826E-73012A118E18}" type="datetimeFigureOut">
              <a:rPr lang="en-US" smtClean="0"/>
              <a:t>4/30/2026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7A117-1939-41A1-BFC6-4C36A77CA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57871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E1556-1104-4A17-826E-73012A118E18}" type="datetimeFigureOut">
              <a:rPr lang="en-US" smtClean="0"/>
              <a:t>4/30/2026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7A117-1939-41A1-BFC6-4C36A77CA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02480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E1556-1104-4A17-826E-73012A118E18}" type="datetimeFigureOut">
              <a:rPr lang="en-US" smtClean="0"/>
              <a:t>4/30/2026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7A117-1939-41A1-BFC6-4C36A77CA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56715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E1556-1104-4A17-826E-73012A118E18}" type="datetimeFigureOut">
              <a:rPr lang="en-US" smtClean="0"/>
              <a:t>4/30/2026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7A117-1939-41A1-BFC6-4C36A77CA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13240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 descr="Map of World"/>
          <p:cNvSpPr>
            <a:spLocks noEditPoints="1"/>
          </p:cNvSpPr>
          <p:nvPr/>
        </p:nvSpPr>
        <p:spPr bwMode="gray">
          <a:xfrm>
            <a:off x="-3573" y="285750"/>
            <a:ext cx="9145191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68598" tIns="34299" rIns="68598" bIns="34299" numCol="1" anchor="t" anchorCtr="0" compatLnSpc="1">
            <a:prstTxWarp prst="textNoShape">
              <a:avLst/>
            </a:prstTxWarp>
          </a:bodyPr>
          <a:lstStyle/>
          <a:p>
            <a:pPr lvl="0"/>
            <a:endParaRPr sz="1500">
              <a:solidFill>
                <a:schemeClr val="lt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3448" y="1828800"/>
            <a:ext cx="7317105" cy="3048001"/>
          </a:xfrm>
        </p:spPr>
        <p:txBody>
          <a:bodyPr>
            <a:normAutofit/>
          </a:bodyPr>
          <a:lstStyle>
            <a:lvl1pPr>
              <a:defRPr sz="3301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3449" y="5029200"/>
            <a:ext cx="5887983" cy="11430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500">
                <a:solidFill>
                  <a:schemeClr val="tx1"/>
                </a:solidFill>
              </a:defRPr>
            </a:lvl1pPr>
            <a:lvl2pPr marL="3429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9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9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9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9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9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417895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pPr/>
              <a:t>4/30/2026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90442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449" y="3429001"/>
            <a:ext cx="7317105" cy="2362199"/>
          </a:xfrm>
        </p:spPr>
        <p:txBody>
          <a:bodyPr anchor="b">
            <a:normAutofit/>
          </a:bodyPr>
          <a:lstStyle>
            <a:lvl1pPr algn="l">
              <a:defRPr sz="3301" b="0" cap="all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0100" y="685802"/>
            <a:ext cx="5891331" cy="1142999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500">
                <a:solidFill>
                  <a:schemeClr val="tx1"/>
                </a:solidFill>
              </a:defRPr>
            </a:lvl1pPr>
            <a:lvl2pPr marL="342991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9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974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9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9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94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9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9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pPr/>
              <a:t>4/30/2026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8819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25200" y="1828800"/>
            <a:ext cx="3532470" cy="4343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 baseline="0"/>
            </a:lvl7pPr>
            <a:lvl8pPr>
              <a:defRPr sz="1200" baseline="0"/>
            </a:lvl8pPr>
            <a:lvl9pPr>
              <a:defRPr sz="12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98083" y="1828800"/>
            <a:ext cx="3532470" cy="4343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pPr/>
              <a:t>4/30/2026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6267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448" y="1828800"/>
            <a:ext cx="3532790" cy="83820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448" y="2743201"/>
            <a:ext cx="3532790" cy="3428999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97764" y="1828800"/>
            <a:ext cx="3532790" cy="83820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97764" y="2743201"/>
            <a:ext cx="3532790" cy="3428999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 baseline="0"/>
            </a:lvl8pPr>
            <a:lvl9pPr>
              <a:defRPr sz="105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pPr/>
              <a:t>4/30/2026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3771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pPr/>
              <a:t>4/30/2026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56495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pPr/>
              <a:t>4/30/2026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01749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3886022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sz="15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294" y="685800"/>
            <a:ext cx="2915409" cy="4038600"/>
          </a:xfrm>
        </p:spPr>
        <p:txBody>
          <a:bodyPr anchor="b">
            <a:noAutofit/>
          </a:bodyPr>
          <a:lstStyle>
            <a:lvl1pPr algn="l">
              <a:defRPr sz="3001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00506" y="685800"/>
            <a:ext cx="4230202" cy="5486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3294" y="4876800"/>
            <a:ext cx="2915409" cy="12954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350"/>
            </a:lvl1pPr>
            <a:lvl2pPr marL="342991" indent="0">
              <a:buNone/>
              <a:defRPr sz="900"/>
            </a:lvl2pPr>
            <a:lvl3pPr marL="685983" indent="0">
              <a:buNone/>
              <a:defRPr sz="750"/>
            </a:lvl3pPr>
            <a:lvl4pPr marL="1028974" indent="0">
              <a:buNone/>
              <a:defRPr sz="675"/>
            </a:lvl4pPr>
            <a:lvl5pPr marL="1371966" indent="0">
              <a:buNone/>
              <a:defRPr sz="675"/>
            </a:lvl5pPr>
            <a:lvl6pPr marL="1714957" indent="0">
              <a:buNone/>
              <a:defRPr sz="675"/>
            </a:lvl6pPr>
            <a:lvl7pPr marL="2057949" indent="0">
              <a:buNone/>
              <a:defRPr sz="675"/>
            </a:lvl7pPr>
            <a:lvl8pPr marL="2400940" indent="0">
              <a:buNone/>
              <a:defRPr sz="675"/>
            </a:lvl8pPr>
            <a:lvl9pPr marL="2743932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pPr/>
              <a:t>4/30/2026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7648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3886022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sz="15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294" y="685800"/>
            <a:ext cx="2915409" cy="4038600"/>
          </a:xfrm>
        </p:spPr>
        <p:txBody>
          <a:bodyPr anchor="b">
            <a:noAutofit/>
          </a:bodyPr>
          <a:lstStyle>
            <a:lvl1pPr algn="l">
              <a:defRPr sz="3001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4400506" y="685800"/>
            <a:ext cx="4230202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>
            <a:normAutofit/>
          </a:bodyPr>
          <a:lstStyle>
            <a:lvl1pPr marL="0" indent="0" algn="ctr">
              <a:buNone/>
              <a:defRPr sz="1800"/>
            </a:lvl1pPr>
            <a:lvl2pPr marL="342991" indent="0">
              <a:buNone/>
              <a:defRPr sz="2101"/>
            </a:lvl2pPr>
            <a:lvl3pPr marL="685983" indent="0">
              <a:buNone/>
              <a:defRPr sz="1800"/>
            </a:lvl3pPr>
            <a:lvl4pPr marL="1028974" indent="0">
              <a:buNone/>
              <a:defRPr sz="1500"/>
            </a:lvl4pPr>
            <a:lvl5pPr marL="1371966" indent="0">
              <a:buNone/>
              <a:defRPr sz="1500"/>
            </a:lvl5pPr>
            <a:lvl6pPr marL="1714957" indent="0">
              <a:buNone/>
              <a:defRPr sz="1500"/>
            </a:lvl6pPr>
            <a:lvl7pPr marL="2057949" indent="0">
              <a:buNone/>
              <a:defRPr sz="1500"/>
            </a:lvl7pPr>
            <a:lvl8pPr marL="2400940" indent="0">
              <a:buNone/>
              <a:defRPr sz="1500"/>
            </a:lvl8pPr>
            <a:lvl9pPr marL="2743932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3294" y="4876800"/>
            <a:ext cx="2915409" cy="12954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350"/>
            </a:lvl1pPr>
            <a:lvl2pPr marL="342991" indent="0">
              <a:buNone/>
              <a:defRPr sz="900"/>
            </a:lvl2pPr>
            <a:lvl3pPr marL="685983" indent="0">
              <a:buNone/>
              <a:defRPr sz="750"/>
            </a:lvl3pPr>
            <a:lvl4pPr marL="1028974" indent="0">
              <a:buNone/>
              <a:defRPr sz="675"/>
            </a:lvl4pPr>
            <a:lvl5pPr marL="1371966" indent="0">
              <a:buNone/>
              <a:defRPr sz="675"/>
            </a:lvl5pPr>
            <a:lvl6pPr marL="1714957" indent="0">
              <a:buNone/>
              <a:defRPr sz="675"/>
            </a:lvl6pPr>
            <a:lvl7pPr marL="2057949" indent="0">
              <a:buNone/>
              <a:defRPr sz="675"/>
            </a:lvl7pPr>
            <a:lvl8pPr marL="2400940" indent="0">
              <a:buNone/>
              <a:defRPr sz="675"/>
            </a:lvl8pPr>
            <a:lvl9pPr marL="2743932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pPr/>
              <a:t>4/30/2026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78321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pPr/>
              <a:t>4/30/2026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21798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85800"/>
            <a:ext cx="1601153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448" y="685800"/>
            <a:ext cx="5563552" cy="54864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pPr/>
              <a:t>4/30/2026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217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9141619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19299" y="1871132"/>
            <a:ext cx="5111752" cy="1515533"/>
          </a:xfrm>
        </p:spPr>
        <p:txBody>
          <a:bodyPr anchor="b">
            <a:noAutofit/>
          </a:bodyPr>
          <a:lstStyle>
            <a:lvl1pPr algn="ctr">
              <a:defRPr sz="405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19299" y="3657597"/>
            <a:ext cx="5111752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1575"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87425" y="5037663"/>
            <a:ext cx="673100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4/30/2026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19298" y="5037663"/>
            <a:ext cx="3910976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17676" y="5037663"/>
            <a:ext cx="413375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299" y="3522131"/>
            <a:ext cx="511175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297407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047127" y="2421466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4/30/2026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81796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302" y="1752606"/>
            <a:ext cx="6119016" cy="1822514"/>
          </a:xfrm>
        </p:spPr>
        <p:txBody>
          <a:bodyPr anchor="b">
            <a:normAutofit/>
          </a:bodyPr>
          <a:lstStyle>
            <a:lvl1pPr algn="ctr">
              <a:defRPr sz="33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1300" y="3846052"/>
            <a:ext cx="6119018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509542" y="3710585"/>
            <a:ext cx="612253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264114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3836" y="2560320"/>
            <a:ext cx="3538728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6008" y="2560320"/>
            <a:ext cx="3538728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4/30/2026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047127" y="2421466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59274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0" y="2658533"/>
            <a:ext cx="3538728" cy="576262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1550" y="3243263"/>
            <a:ext cx="3538728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5503" y="2658533"/>
            <a:ext cx="3538728" cy="576262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5503" y="3243263"/>
            <a:ext cx="3538728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047127" y="2421466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768380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047127" y="2421466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643230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65693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0359" y="1388534"/>
            <a:ext cx="2788841" cy="1371600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1" y="982132"/>
            <a:ext cx="4102100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0359" y="3031065"/>
            <a:ext cx="2788841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047127" y="2912533"/>
            <a:ext cx="26358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914354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49" y="1883832"/>
            <a:ext cx="4681362" cy="1371600"/>
          </a:xfrm>
        </p:spPr>
        <p:txBody>
          <a:bodyPr anchor="b">
            <a:normAutofit/>
          </a:bodyPr>
          <a:lstStyle>
            <a:lvl1pPr algn="ctr">
              <a:defRPr sz="21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71124" y="1041400"/>
            <a:ext cx="2297510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1549" y="3255432"/>
            <a:ext cx="4681362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7962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4815415"/>
            <a:ext cx="7207250" cy="566738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1070" y="1041400"/>
            <a:ext cx="7579479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1551" y="5382153"/>
            <a:ext cx="7207250" cy="493712"/>
          </a:xfrm>
        </p:spPr>
        <p:txBody>
          <a:bodyPr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76008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7901" y="982132"/>
            <a:ext cx="7194549" cy="2954868"/>
          </a:xfrm>
        </p:spPr>
        <p:txBody>
          <a:bodyPr anchor="ctr">
            <a:normAutofit/>
          </a:bodyPr>
          <a:lstStyle>
            <a:lvl1pPr algn="ctr">
              <a:defRPr sz="2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7901" y="4343400"/>
            <a:ext cx="7194549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047127" y="4140199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318288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60" y="982132"/>
            <a:ext cx="6972299" cy="2370668"/>
          </a:xfrm>
        </p:spPr>
        <p:txBody>
          <a:bodyPr anchor="ctr">
            <a:normAutofit/>
          </a:bodyPr>
          <a:lstStyle>
            <a:lvl1pPr algn="ctr">
              <a:defRPr sz="24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56109" y="3352800"/>
            <a:ext cx="66294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500"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4343400"/>
            <a:ext cx="7207250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46510" y="879961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50200" y="2827870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047127" y="4140199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81217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2" y="3308581"/>
            <a:ext cx="7207251" cy="1468800"/>
          </a:xfrm>
        </p:spPr>
        <p:txBody>
          <a:bodyPr anchor="b">
            <a:normAutofit/>
          </a:bodyPr>
          <a:lstStyle>
            <a:lvl1pPr algn="l">
              <a:defRPr sz="2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4777381"/>
            <a:ext cx="7207251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10928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60" y="982132"/>
            <a:ext cx="6972299" cy="2243668"/>
          </a:xfrm>
        </p:spPr>
        <p:txBody>
          <a:bodyPr anchor="ctr">
            <a:normAutofit/>
          </a:bodyPr>
          <a:lstStyle>
            <a:lvl1pPr algn="ctr">
              <a:defRPr sz="24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971551" y="3639312"/>
            <a:ext cx="7207251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4529667"/>
            <a:ext cx="7207251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46510" y="879961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0200" y="2599261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047127" y="342900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482987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982132"/>
            <a:ext cx="7207250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971551" y="3630168"/>
            <a:ext cx="7207251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1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0" y="4470400"/>
            <a:ext cx="7207253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047127" y="342900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313839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047127" y="2421466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153930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9518" y="982132"/>
            <a:ext cx="1418171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71549" y="982132"/>
            <a:ext cx="5574769" cy="4893734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6647918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386096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000" spc="-38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0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8CA4E66-A7F1-4CE8-8F83-1A34BC15E835}" type="datetime1">
              <a:rPr lang="bg-BG" noProof="0" smtClean="0"/>
              <a:t>30.4.2026 г.</a:t>
            </a:fld>
            <a:endParaRPr lang="bg-BG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bg-BG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6AF1B4E-90EC-4A51-B6E5-B702C054ECB0}" type="slidenum">
              <a:rPr lang="bg-BG" noProof="0" smtClean="0"/>
              <a:t>‹#›</a:t>
            </a:fld>
            <a:endParaRPr lang="bg-BG" noProof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353531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E68ECC54-09FF-4B72-B049-AAFFE57A9AE8}" type="datetime1">
              <a:rPr lang="bg-BG" noProof="0" smtClean="0"/>
              <a:t>30.4.2026 г.</a:t>
            </a:fld>
            <a:endParaRPr lang="bg-BG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bg-BG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6AF1B4E-90EC-4A51-B6E5-B702C054ECB0}" type="slidenum">
              <a:rPr lang="bg-BG" noProof="0" smtClean="0"/>
              <a:t>‹#›</a:t>
            </a:fld>
            <a:endParaRPr lang="bg-BG" noProof="0"/>
          </a:p>
        </p:txBody>
      </p:sp>
    </p:spTree>
    <p:extLst>
      <p:ext uri="{BB962C8B-B14F-4D97-AF65-F5344CB8AC3E}">
        <p14:creationId xmlns:p14="http://schemas.microsoft.com/office/powerpoint/2010/main" val="287437659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разд.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6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DCAF4BA-101F-44FD-95FC-2DDF44BFD3FC}" type="datetime1">
              <a:rPr lang="bg-BG" noProof="0" smtClean="0"/>
              <a:t>30.4.2026 г.</a:t>
            </a:fld>
            <a:endParaRPr lang="bg-BG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bg-BG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6AF1B4E-90EC-4A51-B6E5-B702C054ECB0}" type="slidenum">
              <a:rPr lang="bg-BG" noProof="0" smtClean="0"/>
              <a:t>‹#›</a:t>
            </a:fld>
            <a:endParaRPr lang="bg-BG" noProof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9428377"/>
      </p:ext>
    </p:extLst>
  </p:cSld>
  <p:clrMapOvr>
    <a:masterClrMapping/>
  </p:clrMapOvr>
  <p:hf sldNum="0" hdr="0" ftr="0" dt="0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59" y="1845734"/>
            <a:ext cx="3703320" cy="4023360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3596AE1-E9FD-463E-ABA6-286A287ED990}" type="datetime1">
              <a:rPr lang="bg-BG" noProof="0" smtClean="0"/>
              <a:t>30.4.2026 г.</a:t>
            </a:fld>
            <a:endParaRPr lang="bg-BG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bg-BG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6AF1B4E-90EC-4A51-B6E5-B702C054ECB0}" type="slidenum">
              <a:rPr lang="bg-BG" noProof="0" smtClean="0"/>
              <a:t>‹#›</a:t>
            </a:fld>
            <a:endParaRPr lang="bg-BG" noProof="0"/>
          </a:p>
        </p:txBody>
      </p:sp>
    </p:spTree>
    <p:extLst>
      <p:ext uri="{BB962C8B-B14F-4D97-AF65-F5344CB8AC3E}">
        <p14:creationId xmlns:p14="http://schemas.microsoft.com/office/powerpoint/2010/main" val="3328656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239B6CCD-7DB5-425D-87A0-D763846C2641}" type="datetime1">
              <a:rPr lang="bg-BG" noProof="0" smtClean="0"/>
              <a:t>30.4.2026 г.</a:t>
            </a:fld>
            <a:endParaRPr lang="bg-BG" noProof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bg-BG" noProof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6AF1B4E-90EC-4A51-B6E5-B702C054ECB0}" type="slidenum">
              <a:rPr lang="bg-BG" noProof="0" smtClean="0"/>
              <a:t>‹#›</a:t>
            </a:fld>
            <a:endParaRPr lang="bg-BG" noProof="0"/>
          </a:p>
        </p:txBody>
      </p:sp>
    </p:spTree>
    <p:extLst>
      <p:ext uri="{BB962C8B-B14F-4D97-AF65-F5344CB8AC3E}">
        <p14:creationId xmlns:p14="http://schemas.microsoft.com/office/powerpoint/2010/main" val="90314342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85C64B7-D55D-4DD2-9BC2-ECC403A57B26}" type="datetime1">
              <a:rPr lang="bg-BG" noProof="0" smtClean="0"/>
              <a:t>30.4.2026 г.</a:t>
            </a:fld>
            <a:endParaRPr lang="bg-BG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bg-BG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6AF1B4E-90EC-4A51-B6E5-B702C054ECB0}" type="slidenum">
              <a:rPr lang="bg-BG" noProof="0" smtClean="0"/>
              <a:t>‹#›</a:t>
            </a:fld>
            <a:endParaRPr lang="bg-BG" noProof="0"/>
          </a:p>
        </p:txBody>
      </p:sp>
    </p:spTree>
    <p:extLst>
      <p:ext uri="{BB962C8B-B14F-4D97-AF65-F5344CB8AC3E}">
        <p14:creationId xmlns:p14="http://schemas.microsoft.com/office/powerpoint/2010/main" val="328502231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DCAF4BA-101F-44FD-95FC-2DDF44BFD3FC}" type="datetime1">
              <a:rPr lang="bg-BG" noProof="0" smtClean="0"/>
              <a:t>30.4.2026 г.</a:t>
            </a:fld>
            <a:endParaRPr lang="bg-BG" noProof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rtl="0"/>
            <a:endParaRPr lang="bg-BG" noProof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6AF1B4E-90EC-4A51-B6E5-B702C054ECB0}" type="slidenum">
              <a:rPr lang="bg-BG" noProof="0" smtClean="0"/>
              <a:t>‹#›</a:t>
            </a:fld>
            <a:endParaRPr lang="bg-BG" noProof="0"/>
          </a:p>
        </p:txBody>
      </p:sp>
    </p:spTree>
    <p:extLst>
      <p:ext uri="{BB962C8B-B14F-4D97-AF65-F5344CB8AC3E}">
        <p14:creationId xmlns:p14="http://schemas.microsoft.com/office/powerpoint/2010/main" val="1725481613"/>
      </p:ext>
    </p:extLst>
  </p:cSld>
  <p:clrMapOvr>
    <a:masterClrMapping/>
  </p:clrMapOvr>
  <p:hf sldNum="0" hdr="0" ftr="0" dt="0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pPr rtl="0"/>
            <a:fld id="{C3D7C9E2-8522-457F-AE53-9CF4F0B46FEA}" type="datetime1">
              <a:rPr lang="bg-BG" noProof="0" smtClean="0"/>
              <a:t>30.4.2026 г.</a:t>
            </a:fld>
            <a:endParaRPr lang="bg-BG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bg-BG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A6AF1B4E-90EC-4A51-B6E5-B702C054ECB0}" type="slidenum">
              <a:rPr lang="bg-BG" noProof="0" smtClean="0"/>
              <a:t>‹#›</a:t>
            </a:fld>
            <a:endParaRPr lang="bg-BG" noProof="0"/>
          </a:p>
        </p:txBody>
      </p:sp>
    </p:spTree>
    <p:extLst>
      <p:ext uri="{BB962C8B-B14F-4D97-AF65-F5344CB8AC3E}">
        <p14:creationId xmlns:p14="http://schemas.microsoft.com/office/powerpoint/2010/main" val="98877908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4948" cy="822960"/>
          </a:xfrm>
        </p:spPr>
        <p:txBody>
          <a:bodyPr lIns="91440" tIns="0" rIns="91440" bIns="0" anchor="b">
            <a:no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3"/>
            <a:ext cx="7584948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450"/>
              </a:spcAft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31E50BD5-7336-47F6-824E-FFA95BCC4FFE}" type="datetime1">
              <a:rPr lang="bg-BG" noProof="0" smtClean="0"/>
              <a:t>30.4.2026 г.</a:t>
            </a:fld>
            <a:endParaRPr lang="bg-BG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bg-BG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6AF1B4E-90EC-4A51-B6E5-B702C054ECB0}" type="slidenum">
              <a:rPr lang="bg-BG" noProof="0" smtClean="0"/>
              <a:t>‹#›</a:t>
            </a:fld>
            <a:endParaRPr lang="bg-BG" noProof="0"/>
          </a:p>
        </p:txBody>
      </p:sp>
    </p:spTree>
    <p:extLst>
      <p:ext uri="{BB962C8B-B14F-4D97-AF65-F5344CB8AC3E}">
        <p14:creationId xmlns:p14="http://schemas.microsoft.com/office/powerpoint/2010/main" val="277452595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D5AA2A62-1181-4610-AE70-7B5C6C9C34DF}" type="datetime1">
              <a:rPr lang="bg-BG" noProof="0" smtClean="0"/>
              <a:t>30.4.2026 г.</a:t>
            </a:fld>
            <a:endParaRPr lang="bg-BG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bg-BG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6AF1B4E-90EC-4A51-B6E5-B702C054ECB0}" type="slidenum">
              <a:rPr lang="bg-BG" noProof="0" smtClean="0"/>
              <a:t>‹#›</a:t>
            </a:fld>
            <a:endParaRPr lang="bg-BG" noProof="0"/>
          </a:p>
        </p:txBody>
      </p:sp>
    </p:spTree>
    <p:extLst>
      <p:ext uri="{BB962C8B-B14F-4D97-AF65-F5344CB8AC3E}">
        <p14:creationId xmlns:p14="http://schemas.microsoft.com/office/powerpoint/2010/main" val="417185136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8"/>
            <a:ext cx="5800725" cy="5757422"/>
          </a:xfrm>
        </p:spPr>
        <p:txBody>
          <a:bodyPr vert="eaVert" lIns="45720" tIns="0" rIns="45720" bIns="0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D062C81-AB0A-40C0-8F92-C412A20FAB34}" type="datetime1">
              <a:rPr lang="bg-BG" noProof="0" smtClean="0"/>
              <a:t>30.4.2026 г.</a:t>
            </a:fld>
            <a:endParaRPr lang="bg-BG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bg-BG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6AF1B4E-90EC-4A51-B6E5-B702C054ECB0}" type="slidenum">
              <a:rPr lang="bg-BG" noProof="0" smtClean="0"/>
              <a:t>‹#›</a:t>
            </a:fld>
            <a:endParaRPr lang="bg-BG" noProof="0"/>
          </a:p>
        </p:txBody>
      </p:sp>
    </p:spTree>
    <p:extLst>
      <p:ext uri="{BB962C8B-B14F-4D97-AF65-F5344CB8AC3E}">
        <p14:creationId xmlns:p14="http://schemas.microsoft.com/office/powerpoint/2010/main" val="397098407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C2AE5006-8634-4766-B917-BD3B0DCDE7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86D86240-F7C1-4661-9332-50B2E0EAE6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DFAFD06F-EE69-4E9D-9D74-5117B9FF0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922A1-3289-484A-89C9-85AFA4625053}" type="datetimeFigureOut">
              <a:rPr lang="bg-BG" smtClean="0"/>
              <a:t>30.4.2026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F248EF9E-EDA6-4B6B-BE59-9282085DF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F5E31BE4-0FAF-4A2E-BF5D-2D76F03CC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0CADF-4C5E-4F25-A66B-4D2061F19DF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3493033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1AA1E183-8A2A-48D1-96EA-B780F0781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F4082D6A-2D58-47CB-BEC2-D0F6A97A31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19DC41C2-2BD7-45EF-A4E1-B7D7F0A66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922A1-3289-484A-89C9-85AFA4625053}" type="datetimeFigureOut">
              <a:rPr lang="bg-BG" smtClean="0"/>
              <a:t>30.4.2026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6FE9C285-2505-4201-91F6-4EBF1C53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C612C496-FE89-40A3-9BE8-FDCB7FE8B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0CADF-4C5E-4F25-A66B-4D2061F19DF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7563364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63B32EA8-3211-4564-88F3-2BEF7137E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EE62B692-0DC2-4090-91E2-7F763B55CC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B3876D3C-F474-47A6-B2E2-06414B85E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922A1-3289-484A-89C9-85AFA4625053}" type="datetimeFigureOut">
              <a:rPr lang="bg-BG" smtClean="0"/>
              <a:t>30.4.2026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4724A7E8-DC0B-46AF-B1DF-885D79843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1B1DF239-A6B7-43AF-961B-8595F78CF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0CADF-4C5E-4F25-A66B-4D2061F19DF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1446502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EBFAA0E8-5DB6-4DCB-8C1F-BE149763C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3153D599-66E2-43FD-AA94-DD4D54ADAA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01C58BD3-B125-4EC2-94E4-BD548E806B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7DAFE05F-77D0-4972-AF39-637DCE877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922A1-3289-484A-89C9-85AFA4625053}" type="datetimeFigureOut">
              <a:rPr lang="bg-BG" smtClean="0"/>
              <a:t>30.4.2026 г.</a:t>
            </a:fld>
            <a:endParaRPr lang="bg-BG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C42ACFB7-280F-491C-9482-CAE94F5B2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5FE70E5C-537A-4007-8FF2-C61E86FA5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0CADF-4C5E-4F25-A66B-4D2061F19DF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9859535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8AA8D6F9-10B5-4647-95DD-B5320BD49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83424F2D-74F9-409A-9796-239986A558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B9726B73-98DE-4D8F-A0D5-EC2E27B6D6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Текстов контейнер 4">
            <a:extLst>
              <a:ext uri="{FF2B5EF4-FFF2-40B4-BE49-F238E27FC236}">
                <a16:creationId xmlns:a16="http://schemas.microsoft.com/office/drawing/2014/main" id="{BF913AFF-EC8F-48D9-8BB8-57429259F7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>
            <a:extLst>
              <a:ext uri="{FF2B5EF4-FFF2-40B4-BE49-F238E27FC236}">
                <a16:creationId xmlns:a16="http://schemas.microsoft.com/office/drawing/2014/main" id="{DB7BFB25-304C-4CA0-8A36-0E3B766EA2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7" name="Контейнер за дата 6">
            <a:extLst>
              <a:ext uri="{FF2B5EF4-FFF2-40B4-BE49-F238E27FC236}">
                <a16:creationId xmlns:a16="http://schemas.microsoft.com/office/drawing/2014/main" id="{02B44E9B-BE70-43C0-93DB-345A7DD33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922A1-3289-484A-89C9-85AFA4625053}" type="datetimeFigureOut">
              <a:rPr lang="bg-BG" smtClean="0"/>
              <a:t>30.4.2026 г.</a:t>
            </a:fld>
            <a:endParaRPr lang="bg-BG"/>
          </a:p>
        </p:txBody>
      </p:sp>
      <p:sp>
        <p:nvSpPr>
          <p:cNvPr id="8" name="Контейнер за долния колонтитул 7">
            <a:extLst>
              <a:ext uri="{FF2B5EF4-FFF2-40B4-BE49-F238E27FC236}">
                <a16:creationId xmlns:a16="http://schemas.microsoft.com/office/drawing/2014/main" id="{20C24CB2-6438-4D1F-9B44-24CFDBB01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>
            <a:extLst>
              <a:ext uri="{FF2B5EF4-FFF2-40B4-BE49-F238E27FC236}">
                <a16:creationId xmlns:a16="http://schemas.microsoft.com/office/drawing/2014/main" id="{178253F1-C32D-4366-8FAD-99F9F6B6C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0CADF-4C5E-4F25-A66B-4D2061F19DF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2120151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A85F34C7-981B-48AF-875C-CC51CAB75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дата 2">
            <a:extLst>
              <a:ext uri="{FF2B5EF4-FFF2-40B4-BE49-F238E27FC236}">
                <a16:creationId xmlns:a16="http://schemas.microsoft.com/office/drawing/2014/main" id="{4BF0E02E-8459-4169-BA37-907A6C0D3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922A1-3289-484A-89C9-85AFA4625053}" type="datetimeFigureOut">
              <a:rPr lang="bg-BG" smtClean="0"/>
              <a:t>30.4.2026 г.</a:t>
            </a:fld>
            <a:endParaRPr lang="bg-BG"/>
          </a:p>
        </p:txBody>
      </p:sp>
      <p:sp>
        <p:nvSpPr>
          <p:cNvPr id="4" name="Контейнер за долния колонтитул 3">
            <a:extLst>
              <a:ext uri="{FF2B5EF4-FFF2-40B4-BE49-F238E27FC236}">
                <a16:creationId xmlns:a16="http://schemas.microsoft.com/office/drawing/2014/main" id="{9F88EE52-98A0-4B20-B0E4-E4B94958E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>
            <a:extLst>
              <a:ext uri="{FF2B5EF4-FFF2-40B4-BE49-F238E27FC236}">
                <a16:creationId xmlns:a16="http://schemas.microsoft.com/office/drawing/2014/main" id="{DC43E687-BE26-47EF-92D4-EDDA50E70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0CADF-4C5E-4F25-A66B-4D2061F19DF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7934579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>
            <a:extLst>
              <a:ext uri="{FF2B5EF4-FFF2-40B4-BE49-F238E27FC236}">
                <a16:creationId xmlns:a16="http://schemas.microsoft.com/office/drawing/2014/main" id="{C4FB6148-5D46-4CF1-989C-5FCAEA9BC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922A1-3289-484A-89C9-85AFA4625053}" type="datetimeFigureOut">
              <a:rPr lang="bg-BG" smtClean="0"/>
              <a:t>30.4.2026 г.</a:t>
            </a:fld>
            <a:endParaRPr lang="bg-BG"/>
          </a:p>
        </p:txBody>
      </p:sp>
      <p:sp>
        <p:nvSpPr>
          <p:cNvPr id="3" name="Контейнер за долния колонтитул 2">
            <a:extLst>
              <a:ext uri="{FF2B5EF4-FFF2-40B4-BE49-F238E27FC236}">
                <a16:creationId xmlns:a16="http://schemas.microsoft.com/office/drawing/2014/main" id="{27F77F54-8566-4EE0-88B2-9B3F0A4B0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>
            <a:extLst>
              <a:ext uri="{FF2B5EF4-FFF2-40B4-BE49-F238E27FC236}">
                <a16:creationId xmlns:a16="http://schemas.microsoft.com/office/drawing/2014/main" id="{4563F022-83CD-448B-96D1-43493842F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0CADF-4C5E-4F25-A66B-4D2061F19DF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347408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08BE41B6-1F9A-4B50-90C6-D69DE414E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7372AFF4-57EB-47DA-A7AF-8048C50E15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515C3A76-8A63-4481-8B86-7EE4EFFE94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CD26633B-09CA-4C3F-A3D2-26D25CF15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922A1-3289-484A-89C9-85AFA4625053}" type="datetimeFigureOut">
              <a:rPr lang="bg-BG" smtClean="0"/>
              <a:t>30.4.2026 г.</a:t>
            </a:fld>
            <a:endParaRPr lang="bg-BG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EB6DF9C9-928C-459D-A4C5-F39FD0ED0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579F5AA4-D8D0-4E15-BAA1-119A137F4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0CADF-4C5E-4F25-A66B-4D2061F19DF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60304177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871A650C-7888-43F8-BECC-174EBE959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картина 2">
            <a:extLst>
              <a:ext uri="{FF2B5EF4-FFF2-40B4-BE49-F238E27FC236}">
                <a16:creationId xmlns:a16="http://schemas.microsoft.com/office/drawing/2014/main" id="{50411E9A-C4F5-4DF7-A9FE-864A541E4D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bg-BG"/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225EC77E-7525-45C4-8697-C7268AF413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8A509088-D447-4931-B4E9-DE63B4BC8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922A1-3289-484A-89C9-85AFA4625053}" type="datetimeFigureOut">
              <a:rPr lang="bg-BG" smtClean="0"/>
              <a:t>30.4.2026 г.</a:t>
            </a:fld>
            <a:endParaRPr lang="bg-BG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A1267A9F-3199-40C0-9FB9-4BE1FD322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EE6F73AD-1338-450D-AECC-FA7D31D71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0CADF-4C5E-4F25-A66B-4D2061F19DF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21371382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472B48EA-444B-402D-9E4D-EE57C6439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id="{E409F571-5308-475C-80BD-1096236435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A538B136-84CF-43B1-8DCD-06AEE994B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922A1-3289-484A-89C9-85AFA4625053}" type="datetimeFigureOut">
              <a:rPr lang="bg-BG" smtClean="0"/>
              <a:t>30.4.2026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BA355BBA-9583-45A2-9AA2-E57BBADFE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1135C150-32B7-470B-A653-9BEC8718A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0CADF-4C5E-4F25-A66B-4D2061F19DF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6844688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>
            <a:extLst>
              <a:ext uri="{FF2B5EF4-FFF2-40B4-BE49-F238E27FC236}">
                <a16:creationId xmlns:a16="http://schemas.microsoft.com/office/drawing/2014/main" id="{ABFD9C6A-E74F-4F16-A370-ED21D18807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id="{A0FA28C5-91E6-4E1D-B53B-D2DDF32766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3DFECB09-484C-4B86-9176-E8F830A89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922A1-3289-484A-89C9-85AFA4625053}" type="datetimeFigureOut">
              <a:rPr lang="bg-BG" smtClean="0"/>
              <a:t>30.4.2026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1826C5E2-B257-4F95-A2BD-6CDD6C05D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9AFB2399-8D6B-4AA6-9C40-3F6E93228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0CADF-4C5E-4F25-A66B-4D2061F19DF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50937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slideLayout" Target="../slideLayouts/slideLayout82.xml"/><Relationship Id="rId18" Type="http://schemas.openxmlformats.org/officeDocument/2006/relationships/theme" Target="../theme/theme7.xml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slideLayout" Target="../slideLayouts/slideLayout81.xml"/><Relationship Id="rId17" Type="http://schemas.openxmlformats.org/officeDocument/2006/relationships/slideLayout" Target="../slideLayouts/slideLayout86.xml"/><Relationship Id="rId2" Type="http://schemas.openxmlformats.org/officeDocument/2006/relationships/slideLayout" Target="../slideLayouts/slideLayout71.xml"/><Relationship Id="rId16" Type="http://schemas.openxmlformats.org/officeDocument/2006/relationships/slideLayout" Target="../slideLayouts/slideLayout85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79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Relationship Id="rId14" Type="http://schemas.openxmlformats.org/officeDocument/2006/relationships/slideLayout" Target="../slideLayouts/slideLayout83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8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96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9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0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kumimoji="1" lang="en-US" altLang="en-US" sz="2400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kumimoji="1" lang="en-US" altLang="en-US" sz="2400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kumimoji="1" lang="en-US" altLang="en-US" sz="2400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kumimoji="1" lang="en-US" altLang="en-US" sz="2400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kumimoji="1" lang="en-US" altLang="en-US" sz="2400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kumimoji="1" lang="en-US" altLang="en-US" sz="240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kumimoji="1" lang="en-US" altLang="en-US" sz="2400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bg-BG" alt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bg-BG" altLang="en-US"/>
          </a:p>
        </p:txBody>
      </p:sp>
      <p:sp>
        <p:nvSpPr>
          <p:cNvPr id="61451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cs typeface="+mn-cs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1452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cs typeface="+mn-cs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1453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E3B0808E-7F44-4201-B714-8EA6B46818B7}" type="slidenum">
              <a:rPr lang="bg-BG" altLang="en-US"/>
              <a:pPr>
                <a:defRPr/>
              </a:pPr>
              <a:t>‹#›</a:t>
            </a:fld>
            <a:endParaRPr lang="bg-BG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34" r:id="rId1"/>
    <p:sldLayoutId id="2147484221" r:id="rId2"/>
    <p:sldLayoutId id="2147484222" r:id="rId3"/>
    <p:sldLayoutId id="2147484223" r:id="rId4"/>
    <p:sldLayoutId id="2147484224" r:id="rId5"/>
    <p:sldLayoutId id="2147484225" r:id="rId6"/>
    <p:sldLayoutId id="2147484226" r:id="rId7"/>
    <p:sldLayoutId id="2147484227" r:id="rId8"/>
    <p:sldLayoutId id="2147484228" r:id="rId9"/>
    <p:sldLayoutId id="2147484229" r:id="rId10"/>
    <p:sldLayoutId id="2147484230" r:id="rId11"/>
    <p:sldLayoutId id="2147484231" r:id="rId12"/>
    <p:sldLayoutId id="2147484232" r:id="rId13"/>
    <p:sldLayoutId id="2147484233" r:id="rId1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449" y="274638"/>
            <a:ext cx="7317105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449" y="1828800"/>
            <a:ext cx="7317105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06863" y="6448427"/>
            <a:ext cx="497992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15452" y="6448427"/>
            <a:ext cx="1047467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/>
                </a:solidFill>
              </a:defRPr>
            </a:lvl1pPr>
          </a:lstStyle>
          <a:p>
            <a:fld id="{EDF33987-6305-4E2A-BF18-EF013ECE927B}" type="datetimeFigureOut">
              <a:rPr lang="en-US" smtClean="0"/>
              <a:pPr/>
              <a:t>4/30/2026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73079" y="6448427"/>
            <a:ext cx="857474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/>
                </a:solidFill>
              </a:defRPr>
            </a:lvl1pPr>
          </a:lstStyle>
          <a:p>
            <a:fld id="{F36C87F6-986D-49E6-AF40-1B3A1EE806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070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6" r:id="rId1"/>
    <p:sldLayoutId id="2147484237" r:id="rId2"/>
    <p:sldLayoutId id="2147484238" r:id="rId3"/>
    <p:sldLayoutId id="2147484239" r:id="rId4"/>
    <p:sldLayoutId id="2147484240" r:id="rId5"/>
    <p:sldLayoutId id="2147484241" r:id="rId6"/>
    <p:sldLayoutId id="2147484242" r:id="rId7"/>
    <p:sldLayoutId id="2147484243" r:id="rId8"/>
    <p:sldLayoutId id="2147484244" r:id="rId9"/>
    <p:sldLayoutId id="2147484245" r:id="rId10"/>
    <p:sldLayoutId id="2147484246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983" rtl="0" eaLnBrk="1" latinLnBrk="0" hangingPunct="1">
        <a:lnSpc>
          <a:spcPct val="90000"/>
        </a:lnSpc>
        <a:spcBef>
          <a:spcPct val="0"/>
        </a:spcBef>
        <a:buNone/>
        <a:defRPr sz="3001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05795" indent="-171496" algn="l" defTabSz="685983" rtl="0" eaLnBrk="1" latinLnBrk="0" hangingPunct="1">
        <a:lnSpc>
          <a:spcPct val="90000"/>
        </a:lnSpc>
        <a:spcBef>
          <a:spcPts val="135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77291" indent="-171496" algn="l" defTabSz="685983" rtl="0" eaLnBrk="1" latinLnBrk="0" hangingPunct="1">
        <a:lnSpc>
          <a:spcPct val="90000"/>
        </a:lnSpc>
        <a:spcBef>
          <a:spcPts val="450"/>
        </a:spcBef>
        <a:buClr>
          <a:schemeClr val="tx1"/>
        </a:buClr>
        <a:buSzPct val="80000"/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548786" indent="-171496" algn="l" defTabSz="685983" rtl="0" eaLnBrk="1" latinLnBrk="0" hangingPunct="1">
        <a:lnSpc>
          <a:spcPct val="90000"/>
        </a:lnSpc>
        <a:spcBef>
          <a:spcPts val="450"/>
        </a:spcBef>
        <a:buClr>
          <a:schemeClr val="tx1"/>
        </a:buClr>
        <a:buSzPct val="80000"/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720282" indent="-171496" algn="l" defTabSz="685983" rtl="0" eaLnBrk="1" latinLnBrk="0" hangingPunct="1">
        <a:lnSpc>
          <a:spcPct val="90000"/>
        </a:lnSpc>
        <a:spcBef>
          <a:spcPts val="450"/>
        </a:spcBef>
        <a:buClr>
          <a:schemeClr val="tx1"/>
        </a:buClr>
        <a:buSzPct val="80000"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891778" indent="-171496" algn="l" defTabSz="685983" rtl="0" eaLnBrk="1" latinLnBrk="0" hangingPunct="1">
        <a:lnSpc>
          <a:spcPct val="90000"/>
        </a:lnSpc>
        <a:spcBef>
          <a:spcPts val="450"/>
        </a:spcBef>
        <a:buClr>
          <a:schemeClr val="tx1"/>
        </a:buClr>
        <a:buSzPct val="80000"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063273" indent="-171496" algn="l" defTabSz="685983" rtl="0" eaLnBrk="1" latinLnBrk="0" hangingPunct="1">
        <a:spcBef>
          <a:spcPts val="450"/>
        </a:spcBef>
        <a:buSzPct val="80000"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234769" indent="-171496" algn="l" defTabSz="685983" rtl="0" eaLnBrk="1" latinLnBrk="0" hangingPunct="1">
        <a:spcBef>
          <a:spcPts val="450"/>
        </a:spcBef>
        <a:buSzPct val="80000"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406265" indent="-171496" algn="l" defTabSz="685983" rtl="0" eaLnBrk="1" latinLnBrk="0" hangingPunct="1">
        <a:spcBef>
          <a:spcPts val="450"/>
        </a:spcBef>
        <a:buSzPct val="80000"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577761" indent="-171496" algn="l" defTabSz="685983" rtl="0" eaLnBrk="1" latinLnBrk="0" hangingPunct="1">
        <a:spcBef>
          <a:spcPts val="450"/>
        </a:spcBef>
        <a:buSzPct val="80000"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91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983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974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966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957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949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4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932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39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Контейнер за заглавие 1"/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bg-BG" altLang="bg-BG"/>
              <a:t>Редакт. стил загл. образец</a:t>
            </a:r>
          </a:p>
        </p:txBody>
      </p:sp>
      <p:sp>
        <p:nvSpPr>
          <p:cNvPr id="1027" name="Текстов контейнер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bg-BG" alt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 altLang="bg-BG"/>
              <a:t>Второ ниво</a:t>
            </a:r>
          </a:p>
          <a:p>
            <a:pPr lvl="2"/>
            <a:r>
              <a:rPr lang="bg-BG" altLang="bg-BG"/>
              <a:t>Трето ниво</a:t>
            </a:r>
          </a:p>
          <a:p>
            <a:pPr lvl="3"/>
            <a:r>
              <a:rPr lang="bg-BG" altLang="bg-BG"/>
              <a:t>Четвърто ниво</a:t>
            </a:r>
          </a:p>
          <a:p>
            <a:pPr lvl="4"/>
            <a:r>
              <a:rPr lang="bg-BG" alt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6E8DA44-A48D-4A08-8A96-68ADB502E0DD}" type="datetimeFigureOut">
              <a:rPr lang="bg-BG"/>
              <a:pPr>
                <a:defRPr/>
              </a:pPr>
              <a:t>30.4.2026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898989"/>
                </a:solidFill>
              </a:defRPr>
            </a:lvl1pPr>
          </a:lstStyle>
          <a:p>
            <a:fld id="{DA0A3C3B-34D9-44EF-9800-25DD68793ED3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713231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8" r:id="rId1"/>
    <p:sldLayoutId id="2147484249" r:id="rId2"/>
    <p:sldLayoutId id="2147484250" r:id="rId3"/>
    <p:sldLayoutId id="2147484251" r:id="rId4"/>
    <p:sldLayoutId id="2147484252" r:id="rId5"/>
    <p:sldLayoutId id="2147484253" r:id="rId6"/>
    <p:sldLayoutId id="2147484254" r:id="rId7"/>
    <p:sldLayoutId id="2147484255" r:id="rId8"/>
    <p:sldLayoutId id="2147484256" r:id="rId9"/>
    <p:sldLayoutId id="2147484257" r:id="rId10"/>
    <p:sldLayoutId id="2147484258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3429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6858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0287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bg2"/>
          </a:fgClr>
          <a:bgClr>
            <a:srgbClr val="FFFFFF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2413" cy="6856413"/>
            <a:chOff x="0" y="0"/>
            <a:chExt cx="5759" cy="4319"/>
          </a:xfrm>
        </p:grpSpPr>
        <p:sp>
          <p:nvSpPr>
            <p:cNvPr id="1029" name="Rectangle 3" descr="Narrow vertical"/>
            <p:cNvSpPr>
              <a:spLocks noChangeArrowheads="1"/>
            </p:cNvSpPr>
            <p:nvPr/>
          </p:nvSpPr>
          <p:spPr bwMode="auto">
            <a:xfrm>
              <a:off x="288" y="48"/>
              <a:ext cx="5184" cy="240"/>
            </a:xfrm>
            <a:prstGeom prst="rect">
              <a:avLst/>
            </a:prstGeom>
            <a:pattFill prst="narVert">
              <a:fgClr>
                <a:schemeClr val="folHlink"/>
              </a:fgClr>
              <a:bgClr>
                <a:schemeClr val="bg1"/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 eaLnBrk="0" hangingPunct="0">
                <a:defRPr kumimoji="1" sz="3600">
                  <a:solidFill>
                    <a:schemeClr val="tx1"/>
                  </a:solidFill>
                  <a:latin typeface="Monotype Corsiva" panose="03010101010201010101" pitchFamily="66" charset="0"/>
                </a:defRPr>
              </a:lvl1pPr>
              <a:lvl2pPr marL="742950" indent="-285750" eaLnBrk="0" hangingPunct="0">
                <a:defRPr kumimoji="1" sz="3600">
                  <a:solidFill>
                    <a:schemeClr val="tx1"/>
                  </a:solidFill>
                  <a:latin typeface="Monotype Corsiva" panose="03010101010201010101" pitchFamily="66" charset="0"/>
                </a:defRPr>
              </a:lvl2pPr>
              <a:lvl3pPr marL="1143000" indent="-228600" eaLnBrk="0" hangingPunct="0">
                <a:defRPr kumimoji="1" sz="3600">
                  <a:solidFill>
                    <a:schemeClr val="tx1"/>
                  </a:solidFill>
                  <a:latin typeface="Monotype Corsiva" panose="03010101010201010101" pitchFamily="66" charset="0"/>
                </a:defRPr>
              </a:lvl3pPr>
              <a:lvl4pPr marL="1600200" indent="-228600" eaLnBrk="0" hangingPunct="0">
                <a:defRPr kumimoji="1" sz="3600">
                  <a:solidFill>
                    <a:schemeClr val="tx1"/>
                  </a:solidFill>
                  <a:latin typeface="Monotype Corsiva" panose="03010101010201010101" pitchFamily="66" charset="0"/>
                </a:defRPr>
              </a:lvl4pPr>
              <a:lvl5pPr marL="2057400" indent="-228600" eaLnBrk="0" hangingPunct="0">
                <a:defRPr kumimoji="1" sz="3600">
                  <a:solidFill>
                    <a:schemeClr val="tx1"/>
                  </a:solidFill>
                  <a:latin typeface="Monotype Corsiva" panose="03010101010201010101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>
                  <a:solidFill>
                    <a:schemeClr val="tx1"/>
                  </a:solidFill>
                  <a:latin typeface="Monotype Corsiva" panose="03010101010201010101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>
                  <a:solidFill>
                    <a:schemeClr val="tx1"/>
                  </a:solidFill>
                  <a:latin typeface="Monotype Corsiva" panose="03010101010201010101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>
                  <a:solidFill>
                    <a:schemeClr val="tx1"/>
                  </a:solidFill>
                  <a:latin typeface="Monotype Corsiva" panose="03010101010201010101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>
                  <a:solidFill>
                    <a:schemeClr val="tx1"/>
                  </a:solidFill>
                  <a:latin typeface="Monotype Corsiva" panose="03010101010201010101" pitchFamily="66" charset="0"/>
                </a:defRPr>
              </a:lvl9pPr>
            </a:lstStyle>
            <a:p>
              <a:pPr>
                <a:spcBef>
                  <a:spcPct val="50000"/>
                </a:spcBef>
              </a:pPr>
              <a:endParaRPr lang="bg-BG" altLang="bg-BG" sz="2400">
                <a:latin typeface="Times New Roman" panose="02020603050405020304" pitchFamily="18" charset="0"/>
              </a:endParaRPr>
            </a:p>
          </p:txBody>
        </p:sp>
        <p:sp>
          <p:nvSpPr>
            <p:cNvPr id="1030" name="Rectangle 4" descr="Narrow horizontal"/>
            <p:cNvSpPr>
              <a:spLocks noChangeArrowheads="1"/>
            </p:cNvSpPr>
            <p:nvPr/>
          </p:nvSpPr>
          <p:spPr bwMode="auto">
            <a:xfrm>
              <a:off x="48" y="288"/>
              <a:ext cx="240" cy="3744"/>
            </a:xfrm>
            <a:prstGeom prst="rect">
              <a:avLst/>
            </a:prstGeom>
            <a:pattFill prst="narHorz">
              <a:fgClr>
                <a:schemeClr val="folHlink"/>
              </a:fgClr>
              <a:bgClr>
                <a:schemeClr val="bg1"/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 eaLnBrk="0" hangingPunct="0">
                <a:defRPr kumimoji="1" sz="3600">
                  <a:solidFill>
                    <a:schemeClr val="tx1"/>
                  </a:solidFill>
                  <a:latin typeface="Monotype Corsiva" panose="03010101010201010101" pitchFamily="66" charset="0"/>
                </a:defRPr>
              </a:lvl1pPr>
              <a:lvl2pPr marL="742950" indent="-285750" eaLnBrk="0" hangingPunct="0">
                <a:defRPr kumimoji="1" sz="3600">
                  <a:solidFill>
                    <a:schemeClr val="tx1"/>
                  </a:solidFill>
                  <a:latin typeface="Monotype Corsiva" panose="03010101010201010101" pitchFamily="66" charset="0"/>
                </a:defRPr>
              </a:lvl2pPr>
              <a:lvl3pPr marL="1143000" indent="-228600" eaLnBrk="0" hangingPunct="0">
                <a:defRPr kumimoji="1" sz="3600">
                  <a:solidFill>
                    <a:schemeClr val="tx1"/>
                  </a:solidFill>
                  <a:latin typeface="Monotype Corsiva" panose="03010101010201010101" pitchFamily="66" charset="0"/>
                </a:defRPr>
              </a:lvl3pPr>
              <a:lvl4pPr marL="1600200" indent="-228600" eaLnBrk="0" hangingPunct="0">
                <a:defRPr kumimoji="1" sz="3600">
                  <a:solidFill>
                    <a:schemeClr val="tx1"/>
                  </a:solidFill>
                  <a:latin typeface="Monotype Corsiva" panose="03010101010201010101" pitchFamily="66" charset="0"/>
                </a:defRPr>
              </a:lvl4pPr>
              <a:lvl5pPr marL="2057400" indent="-228600" eaLnBrk="0" hangingPunct="0">
                <a:defRPr kumimoji="1" sz="3600">
                  <a:solidFill>
                    <a:schemeClr val="tx1"/>
                  </a:solidFill>
                  <a:latin typeface="Monotype Corsiva" panose="03010101010201010101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>
                  <a:solidFill>
                    <a:schemeClr val="tx1"/>
                  </a:solidFill>
                  <a:latin typeface="Monotype Corsiva" panose="03010101010201010101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>
                  <a:solidFill>
                    <a:schemeClr val="tx1"/>
                  </a:solidFill>
                  <a:latin typeface="Monotype Corsiva" panose="03010101010201010101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>
                  <a:solidFill>
                    <a:schemeClr val="tx1"/>
                  </a:solidFill>
                  <a:latin typeface="Monotype Corsiva" panose="03010101010201010101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>
                  <a:solidFill>
                    <a:schemeClr val="tx1"/>
                  </a:solidFill>
                  <a:latin typeface="Monotype Corsiva" panose="03010101010201010101" pitchFamily="66" charset="0"/>
                </a:defRPr>
              </a:lvl9pPr>
            </a:lstStyle>
            <a:p>
              <a:pPr>
                <a:spcBef>
                  <a:spcPct val="50000"/>
                </a:spcBef>
              </a:pPr>
              <a:endParaRPr lang="bg-BG" altLang="bg-BG" sz="2400">
                <a:latin typeface="Times New Roman" panose="02020603050405020304" pitchFamily="18" charset="0"/>
              </a:endParaRPr>
            </a:p>
          </p:txBody>
        </p:sp>
        <p:sp>
          <p:nvSpPr>
            <p:cNvPr id="1031" name="Rectangle 5" descr="Narrow vertical"/>
            <p:cNvSpPr>
              <a:spLocks noChangeArrowheads="1"/>
            </p:cNvSpPr>
            <p:nvPr/>
          </p:nvSpPr>
          <p:spPr bwMode="auto">
            <a:xfrm>
              <a:off x="288" y="4032"/>
              <a:ext cx="5184" cy="240"/>
            </a:xfrm>
            <a:prstGeom prst="rect">
              <a:avLst/>
            </a:prstGeom>
            <a:pattFill prst="narVert">
              <a:fgClr>
                <a:schemeClr val="folHlink"/>
              </a:fgClr>
              <a:bgClr>
                <a:schemeClr val="bg1"/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 eaLnBrk="0" hangingPunct="0">
                <a:defRPr kumimoji="1" sz="3600">
                  <a:solidFill>
                    <a:schemeClr val="tx1"/>
                  </a:solidFill>
                  <a:latin typeface="Monotype Corsiva" panose="03010101010201010101" pitchFamily="66" charset="0"/>
                </a:defRPr>
              </a:lvl1pPr>
              <a:lvl2pPr marL="742950" indent="-285750" eaLnBrk="0" hangingPunct="0">
                <a:defRPr kumimoji="1" sz="3600">
                  <a:solidFill>
                    <a:schemeClr val="tx1"/>
                  </a:solidFill>
                  <a:latin typeface="Monotype Corsiva" panose="03010101010201010101" pitchFamily="66" charset="0"/>
                </a:defRPr>
              </a:lvl2pPr>
              <a:lvl3pPr marL="1143000" indent="-228600" eaLnBrk="0" hangingPunct="0">
                <a:defRPr kumimoji="1" sz="3600">
                  <a:solidFill>
                    <a:schemeClr val="tx1"/>
                  </a:solidFill>
                  <a:latin typeface="Monotype Corsiva" panose="03010101010201010101" pitchFamily="66" charset="0"/>
                </a:defRPr>
              </a:lvl3pPr>
              <a:lvl4pPr marL="1600200" indent="-228600" eaLnBrk="0" hangingPunct="0">
                <a:defRPr kumimoji="1" sz="3600">
                  <a:solidFill>
                    <a:schemeClr val="tx1"/>
                  </a:solidFill>
                  <a:latin typeface="Monotype Corsiva" panose="03010101010201010101" pitchFamily="66" charset="0"/>
                </a:defRPr>
              </a:lvl4pPr>
              <a:lvl5pPr marL="2057400" indent="-228600" eaLnBrk="0" hangingPunct="0">
                <a:defRPr kumimoji="1" sz="3600">
                  <a:solidFill>
                    <a:schemeClr val="tx1"/>
                  </a:solidFill>
                  <a:latin typeface="Monotype Corsiva" panose="03010101010201010101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>
                  <a:solidFill>
                    <a:schemeClr val="tx1"/>
                  </a:solidFill>
                  <a:latin typeface="Monotype Corsiva" panose="03010101010201010101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>
                  <a:solidFill>
                    <a:schemeClr val="tx1"/>
                  </a:solidFill>
                  <a:latin typeface="Monotype Corsiva" panose="03010101010201010101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>
                  <a:solidFill>
                    <a:schemeClr val="tx1"/>
                  </a:solidFill>
                  <a:latin typeface="Monotype Corsiva" panose="03010101010201010101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>
                  <a:solidFill>
                    <a:schemeClr val="tx1"/>
                  </a:solidFill>
                  <a:latin typeface="Monotype Corsiva" panose="03010101010201010101" pitchFamily="66" charset="0"/>
                </a:defRPr>
              </a:lvl9pPr>
            </a:lstStyle>
            <a:p>
              <a:pPr>
                <a:spcBef>
                  <a:spcPct val="50000"/>
                </a:spcBef>
              </a:pPr>
              <a:endParaRPr lang="bg-BG" altLang="bg-BG" sz="2400">
                <a:latin typeface="Times New Roman" panose="02020603050405020304" pitchFamily="18" charset="0"/>
              </a:endParaRPr>
            </a:p>
          </p:txBody>
        </p:sp>
        <p:sp>
          <p:nvSpPr>
            <p:cNvPr id="1032" name="Rectangle 6" descr="Narrow horizontal"/>
            <p:cNvSpPr>
              <a:spLocks noChangeArrowheads="1"/>
            </p:cNvSpPr>
            <p:nvPr/>
          </p:nvSpPr>
          <p:spPr bwMode="auto">
            <a:xfrm>
              <a:off x="5472" y="288"/>
              <a:ext cx="240" cy="3744"/>
            </a:xfrm>
            <a:prstGeom prst="rect">
              <a:avLst/>
            </a:prstGeom>
            <a:pattFill prst="narHorz">
              <a:fgClr>
                <a:schemeClr val="folHlink"/>
              </a:fgClr>
              <a:bgClr>
                <a:schemeClr val="bg1"/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 eaLnBrk="0" hangingPunct="0">
                <a:defRPr kumimoji="1" sz="3600">
                  <a:solidFill>
                    <a:schemeClr val="tx1"/>
                  </a:solidFill>
                  <a:latin typeface="Monotype Corsiva" panose="03010101010201010101" pitchFamily="66" charset="0"/>
                </a:defRPr>
              </a:lvl1pPr>
              <a:lvl2pPr marL="742950" indent="-285750" eaLnBrk="0" hangingPunct="0">
                <a:defRPr kumimoji="1" sz="3600">
                  <a:solidFill>
                    <a:schemeClr val="tx1"/>
                  </a:solidFill>
                  <a:latin typeface="Monotype Corsiva" panose="03010101010201010101" pitchFamily="66" charset="0"/>
                </a:defRPr>
              </a:lvl2pPr>
              <a:lvl3pPr marL="1143000" indent="-228600" eaLnBrk="0" hangingPunct="0">
                <a:defRPr kumimoji="1" sz="3600">
                  <a:solidFill>
                    <a:schemeClr val="tx1"/>
                  </a:solidFill>
                  <a:latin typeface="Monotype Corsiva" panose="03010101010201010101" pitchFamily="66" charset="0"/>
                </a:defRPr>
              </a:lvl3pPr>
              <a:lvl4pPr marL="1600200" indent="-228600" eaLnBrk="0" hangingPunct="0">
                <a:defRPr kumimoji="1" sz="3600">
                  <a:solidFill>
                    <a:schemeClr val="tx1"/>
                  </a:solidFill>
                  <a:latin typeface="Monotype Corsiva" panose="03010101010201010101" pitchFamily="66" charset="0"/>
                </a:defRPr>
              </a:lvl4pPr>
              <a:lvl5pPr marL="2057400" indent="-228600" eaLnBrk="0" hangingPunct="0">
                <a:defRPr kumimoji="1" sz="3600">
                  <a:solidFill>
                    <a:schemeClr val="tx1"/>
                  </a:solidFill>
                  <a:latin typeface="Monotype Corsiva" panose="03010101010201010101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>
                  <a:solidFill>
                    <a:schemeClr val="tx1"/>
                  </a:solidFill>
                  <a:latin typeface="Monotype Corsiva" panose="03010101010201010101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>
                  <a:solidFill>
                    <a:schemeClr val="tx1"/>
                  </a:solidFill>
                  <a:latin typeface="Monotype Corsiva" panose="03010101010201010101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>
                  <a:solidFill>
                    <a:schemeClr val="tx1"/>
                  </a:solidFill>
                  <a:latin typeface="Monotype Corsiva" panose="03010101010201010101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>
                  <a:solidFill>
                    <a:schemeClr val="tx1"/>
                  </a:solidFill>
                  <a:latin typeface="Monotype Corsiva" panose="03010101010201010101" pitchFamily="66" charset="0"/>
                </a:defRPr>
              </a:lvl9pPr>
            </a:lstStyle>
            <a:p>
              <a:pPr>
                <a:spcBef>
                  <a:spcPct val="50000"/>
                </a:spcBef>
              </a:pPr>
              <a:endParaRPr lang="bg-BG" altLang="bg-BG" sz="2400">
                <a:latin typeface="Times New Roman" panose="02020603050405020304" pitchFamily="18" charset="0"/>
              </a:endParaRPr>
            </a:p>
          </p:txBody>
        </p:sp>
        <p:sp>
          <p:nvSpPr>
            <p:cNvPr id="1033" name="Rectangle 7"/>
            <p:cNvSpPr>
              <a:spLocks noChangeArrowheads="1"/>
            </p:cNvSpPr>
            <p:nvPr/>
          </p:nvSpPr>
          <p:spPr bwMode="auto">
            <a:xfrm>
              <a:off x="288" y="288"/>
              <a:ext cx="5184" cy="3744"/>
            </a:xfrm>
            <a:prstGeom prst="rect">
              <a:avLst/>
            </a:prstGeom>
            <a:noFill/>
            <a:ln w="57150" cap="sq" cmpd="tri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 eaLnBrk="0" hangingPunct="0">
                <a:defRPr kumimoji="1" sz="3600">
                  <a:solidFill>
                    <a:schemeClr val="tx1"/>
                  </a:solidFill>
                  <a:latin typeface="Monotype Corsiva" panose="03010101010201010101" pitchFamily="66" charset="0"/>
                </a:defRPr>
              </a:lvl1pPr>
              <a:lvl2pPr marL="742950" indent="-285750" eaLnBrk="0" hangingPunct="0">
                <a:defRPr kumimoji="1" sz="3600">
                  <a:solidFill>
                    <a:schemeClr val="tx1"/>
                  </a:solidFill>
                  <a:latin typeface="Monotype Corsiva" panose="03010101010201010101" pitchFamily="66" charset="0"/>
                </a:defRPr>
              </a:lvl2pPr>
              <a:lvl3pPr marL="1143000" indent="-228600" eaLnBrk="0" hangingPunct="0">
                <a:defRPr kumimoji="1" sz="3600">
                  <a:solidFill>
                    <a:schemeClr val="tx1"/>
                  </a:solidFill>
                  <a:latin typeface="Monotype Corsiva" panose="03010101010201010101" pitchFamily="66" charset="0"/>
                </a:defRPr>
              </a:lvl3pPr>
              <a:lvl4pPr marL="1600200" indent="-228600" eaLnBrk="0" hangingPunct="0">
                <a:defRPr kumimoji="1" sz="3600">
                  <a:solidFill>
                    <a:schemeClr val="tx1"/>
                  </a:solidFill>
                  <a:latin typeface="Monotype Corsiva" panose="03010101010201010101" pitchFamily="66" charset="0"/>
                </a:defRPr>
              </a:lvl4pPr>
              <a:lvl5pPr marL="2057400" indent="-228600" eaLnBrk="0" hangingPunct="0">
                <a:defRPr kumimoji="1" sz="3600">
                  <a:solidFill>
                    <a:schemeClr val="tx1"/>
                  </a:solidFill>
                  <a:latin typeface="Monotype Corsiva" panose="03010101010201010101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>
                  <a:solidFill>
                    <a:schemeClr val="tx1"/>
                  </a:solidFill>
                  <a:latin typeface="Monotype Corsiva" panose="03010101010201010101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>
                  <a:solidFill>
                    <a:schemeClr val="tx1"/>
                  </a:solidFill>
                  <a:latin typeface="Monotype Corsiva" panose="03010101010201010101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>
                  <a:solidFill>
                    <a:schemeClr val="tx1"/>
                  </a:solidFill>
                  <a:latin typeface="Monotype Corsiva" panose="03010101010201010101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>
                  <a:solidFill>
                    <a:schemeClr val="tx1"/>
                  </a:solidFill>
                  <a:latin typeface="Monotype Corsiva" panose="03010101010201010101" pitchFamily="66" charset="0"/>
                </a:defRPr>
              </a:lvl9pPr>
            </a:lstStyle>
            <a:p>
              <a:pPr>
                <a:spcBef>
                  <a:spcPct val="50000"/>
                </a:spcBef>
              </a:pPr>
              <a:endParaRPr lang="bg-BG" altLang="bg-BG" sz="2400">
                <a:latin typeface="Times New Roman" panose="02020603050405020304" pitchFamily="18" charset="0"/>
              </a:endParaRPr>
            </a:p>
          </p:txBody>
        </p:sp>
        <p:sp>
          <p:nvSpPr>
            <p:cNvPr id="1034" name="Rectangle 8"/>
            <p:cNvSpPr>
              <a:spLocks noChangeArrowheads="1"/>
            </p:cNvSpPr>
            <p:nvPr/>
          </p:nvSpPr>
          <p:spPr bwMode="auto">
            <a:xfrm>
              <a:off x="48" y="48"/>
              <a:ext cx="5664" cy="4224"/>
            </a:xfrm>
            <a:prstGeom prst="rect">
              <a:avLst/>
            </a:prstGeom>
            <a:noFill/>
            <a:ln w="12700" cap="sq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 eaLnBrk="0" hangingPunct="0">
                <a:defRPr kumimoji="1" sz="3600">
                  <a:solidFill>
                    <a:schemeClr val="tx1"/>
                  </a:solidFill>
                  <a:latin typeface="Monotype Corsiva" panose="03010101010201010101" pitchFamily="66" charset="0"/>
                </a:defRPr>
              </a:lvl1pPr>
              <a:lvl2pPr marL="742950" indent="-285750" eaLnBrk="0" hangingPunct="0">
                <a:defRPr kumimoji="1" sz="3600">
                  <a:solidFill>
                    <a:schemeClr val="tx1"/>
                  </a:solidFill>
                  <a:latin typeface="Monotype Corsiva" panose="03010101010201010101" pitchFamily="66" charset="0"/>
                </a:defRPr>
              </a:lvl2pPr>
              <a:lvl3pPr marL="1143000" indent="-228600" eaLnBrk="0" hangingPunct="0">
                <a:defRPr kumimoji="1" sz="3600">
                  <a:solidFill>
                    <a:schemeClr val="tx1"/>
                  </a:solidFill>
                  <a:latin typeface="Monotype Corsiva" panose="03010101010201010101" pitchFamily="66" charset="0"/>
                </a:defRPr>
              </a:lvl3pPr>
              <a:lvl4pPr marL="1600200" indent="-228600" eaLnBrk="0" hangingPunct="0">
                <a:defRPr kumimoji="1" sz="3600">
                  <a:solidFill>
                    <a:schemeClr val="tx1"/>
                  </a:solidFill>
                  <a:latin typeface="Monotype Corsiva" panose="03010101010201010101" pitchFamily="66" charset="0"/>
                </a:defRPr>
              </a:lvl4pPr>
              <a:lvl5pPr marL="2057400" indent="-228600" eaLnBrk="0" hangingPunct="0">
                <a:defRPr kumimoji="1" sz="3600">
                  <a:solidFill>
                    <a:schemeClr val="tx1"/>
                  </a:solidFill>
                  <a:latin typeface="Monotype Corsiva" panose="03010101010201010101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>
                  <a:solidFill>
                    <a:schemeClr val="tx1"/>
                  </a:solidFill>
                  <a:latin typeface="Monotype Corsiva" panose="03010101010201010101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>
                  <a:solidFill>
                    <a:schemeClr val="tx1"/>
                  </a:solidFill>
                  <a:latin typeface="Monotype Corsiva" panose="03010101010201010101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>
                  <a:solidFill>
                    <a:schemeClr val="tx1"/>
                  </a:solidFill>
                  <a:latin typeface="Monotype Corsiva" panose="03010101010201010101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>
                  <a:solidFill>
                    <a:schemeClr val="tx1"/>
                  </a:solidFill>
                  <a:latin typeface="Monotype Corsiva" panose="03010101010201010101" pitchFamily="66" charset="0"/>
                </a:defRPr>
              </a:lvl9pPr>
            </a:lstStyle>
            <a:p>
              <a:pPr>
                <a:spcBef>
                  <a:spcPct val="50000"/>
                </a:spcBef>
              </a:pPr>
              <a:endParaRPr lang="bg-BG" altLang="bg-BG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1035" name="Group 9"/>
            <p:cNvGrpSpPr>
              <a:grpSpLocks/>
            </p:cNvGrpSpPr>
            <p:nvPr/>
          </p:nvGrpSpPr>
          <p:grpSpPr bwMode="auto">
            <a:xfrm>
              <a:off x="0" y="0"/>
              <a:ext cx="384" cy="384"/>
              <a:chOff x="0" y="0"/>
              <a:chExt cx="384" cy="384"/>
            </a:xfrm>
          </p:grpSpPr>
          <p:sp>
            <p:nvSpPr>
              <p:cNvPr id="1045" name="Rectangle 1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84" cy="384"/>
              </a:xfrm>
              <a:prstGeom prst="rect">
                <a:avLst/>
              </a:prstGeom>
              <a:solidFill>
                <a:schemeClr val="bg1"/>
              </a:solidFill>
              <a:ln w="57150" cap="sq" cmpd="tri">
                <a:solidFill>
                  <a:schemeClr val="bg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eaLnBrk="0" hangingPunct="0">
                  <a:defRPr kumimoji="1" sz="3600">
                    <a:solidFill>
                      <a:schemeClr val="tx1"/>
                    </a:solidFill>
                    <a:latin typeface="Monotype Corsiva" panose="03010101010201010101" pitchFamily="66" charset="0"/>
                  </a:defRPr>
                </a:lvl1pPr>
                <a:lvl2pPr marL="742950" indent="-285750" eaLnBrk="0" hangingPunct="0">
                  <a:defRPr kumimoji="1" sz="3600">
                    <a:solidFill>
                      <a:schemeClr val="tx1"/>
                    </a:solidFill>
                    <a:latin typeface="Monotype Corsiva" panose="03010101010201010101" pitchFamily="66" charset="0"/>
                  </a:defRPr>
                </a:lvl2pPr>
                <a:lvl3pPr marL="1143000" indent="-228600" eaLnBrk="0" hangingPunct="0">
                  <a:defRPr kumimoji="1" sz="3600">
                    <a:solidFill>
                      <a:schemeClr val="tx1"/>
                    </a:solidFill>
                    <a:latin typeface="Monotype Corsiva" panose="03010101010201010101" pitchFamily="66" charset="0"/>
                  </a:defRPr>
                </a:lvl3pPr>
                <a:lvl4pPr marL="1600200" indent="-228600" eaLnBrk="0" hangingPunct="0">
                  <a:defRPr kumimoji="1" sz="3600">
                    <a:solidFill>
                      <a:schemeClr val="tx1"/>
                    </a:solidFill>
                    <a:latin typeface="Monotype Corsiva" panose="03010101010201010101" pitchFamily="66" charset="0"/>
                  </a:defRPr>
                </a:lvl4pPr>
                <a:lvl5pPr marL="2057400" indent="-228600" eaLnBrk="0" hangingPunct="0">
                  <a:defRPr kumimoji="1" sz="3600">
                    <a:solidFill>
                      <a:schemeClr val="tx1"/>
                    </a:solidFill>
                    <a:latin typeface="Monotype Corsiva" panose="03010101010201010101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600">
                    <a:solidFill>
                      <a:schemeClr val="tx1"/>
                    </a:solidFill>
                    <a:latin typeface="Monotype Corsiva" panose="03010101010201010101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600">
                    <a:solidFill>
                      <a:schemeClr val="tx1"/>
                    </a:solidFill>
                    <a:latin typeface="Monotype Corsiva" panose="03010101010201010101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600">
                    <a:solidFill>
                      <a:schemeClr val="tx1"/>
                    </a:solidFill>
                    <a:latin typeface="Monotype Corsiva" panose="03010101010201010101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600">
                    <a:solidFill>
                      <a:schemeClr val="tx1"/>
                    </a:solidFill>
                    <a:latin typeface="Monotype Corsiva" panose="03010101010201010101" pitchFamily="66" charset="0"/>
                  </a:defRPr>
                </a:lvl9pPr>
              </a:lstStyle>
              <a:p>
                <a:pPr eaLnBrk="1" hangingPunct="1"/>
                <a:endParaRPr lang="bg-BG" altLang="bg-BG"/>
              </a:p>
            </p:txBody>
          </p:sp>
          <p:sp>
            <p:nvSpPr>
              <p:cNvPr id="7179" name="Oval 11"/>
              <p:cNvSpPr>
                <a:spLocks noChangeArrowheads="1"/>
              </p:cNvSpPr>
              <p:nvPr/>
            </p:nvSpPr>
            <p:spPr bwMode="auto">
              <a:xfrm>
                <a:off x="101" y="101"/>
                <a:ext cx="182" cy="182"/>
              </a:xfrm>
              <a:prstGeom prst="ellipse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bg-BG"/>
              </a:p>
            </p:txBody>
          </p:sp>
        </p:grpSp>
        <p:grpSp>
          <p:nvGrpSpPr>
            <p:cNvPr id="1036" name="Group 12"/>
            <p:cNvGrpSpPr>
              <a:grpSpLocks/>
            </p:cNvGrpSpPr>
            <p:nvPr/>
          </p:nvGrpSpPr>
          <p:grpSpPr bwMode="auto">
            <a:xfrm>
              <a:off x="0" y="3935"/>
              <a:ext cx="384" cy="384"/>
              <a:chOff x="0" y="3935"/>
              <a:chExt cx="384" cy="384"/>
            </a:xfrm>
          </p:grpSpPr>
          <p:sp>
            <p:nvSpPr>
              <p:cNvPr id="1043" name="Rectangle 13"/>
              <p:cNvSpPr>
                <a:spLocks noChangeArrowheads="1"/>
              </p:cNvSpPr>
              <p:nvPr/>
            </p:nvSpPr>
            <p:spPr bwMode="auto">
              <a:xfrm>
                <a:off x="0" y="3935"/>
                <a:ext cx="384" cy="384"/>
              </a:xfrm>
              <a:prstGeom prst="rect">
                <a:avLst/>
              </a:prstGeom>
              <a:solidFill>
                <a:schemeClr val="bg1"/>
              </a:solidFill>
              <a:ln w="57150" cap="sq" cmpd="tri">
                <a:solidFill>
                  <a:schemeClr val="bg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eaLnBrk="0" hangingPunct="0">
                  <a:defRPr kumimoji="1" sz="3600">
                    <a:solidFill>
                      <a:schemeClr val="tx1"/>
                    </a:solidFill>
                    <a:latin typeface="Monotype Corsiva" panose="03010101010201010101" pitchFamily="66" charset="0"/>
                  </a:defRPr>
                </a:lvl1pPr>
                <a:lvl2pPr marL="742950" indent="-285750" eaLnBrk="0" hangingPunct="0">
                  <a:defRPr kumimoji="1" sz="3600">
                    <a:solidFill>
                      <a:schemeClr val="tx1"/>
                    </a:solidFill>
                    <a:latin typeface="Monotype Corsiva" panose="03010101010201010101" pitchFamily="66" charset="0"/>
                  </a:defRPr>
                </a:lvl2pPr>
                <a:lvl3pPr marL="1143000" indent="-228600" eaLnBrk="0" hangingPunct="0">
                  <a:defRPr kumimoji="1" sz="3600">
                    <a:solidFill>
                      <a:schemeClr val="tx1"/>
                    </a:solidFill>
                    <a:latin typeface="Monotype Corsiva" panose="03010101010201010101" pitchFamily="66" charset="0"/>
                  </a:defRPr>
                </a:lvl3pPr>
                <a:lvl4pPr marL="1600200" indent="-228600" eaLnBrk="0" hangingPunct="0">
                  <a:defRPr kumimoji="1" sz="3600">
                    <a:solidFill>
                      <a:schemeClr val="tx1"/>
                    </a:solidFill>
                    <a:latin typeface="Monotype Corsiva" panose="03010101010201010101" pitchFamily="66" charset="0"/>
                  </a:defRPr>
                </a:lvl4pPr>
                <a:lvl5pPr marL="2057400" indent="-228600" eaLnBrk="0" hangingPunct="0">
                  <a:defRPr kumimoji="1" sz="3600">
                    <a:solidFill>
                      <a:schemeClr val="tx1"/>
                    </a:solidFill>
                    <a:latin typeface="Monotype Corsiva" panose="03010101010201010101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600">
                    <a:solidFill>
                      <a:schemeClr val="tx1"/>
                    </a:solidFill>
                    <a:latin typeface="Monotype Corsiva" panose="03010101010201010101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600">
                    <a:solidFill>
                      <a:schemeClr val="tx1"/>
                    </a:solidFill>
                    <a:latin typeface="Monotype Corsiva" panose="03010101010201010101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600">
                    <a:solidFill>
                      <a:schemeClr val="tx1"/>
                    </a:solidFill>
                    <a:latin typeface="Monotype Corsiva" panose="03010101010201010101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600">
                    <a:solidFill>
                      <a:schemeClr val="tx1"/>
                    </a:solidFill>
                    <a:latin typeface="Monotype Corsiva" panose="03010101010201010101" pitchFamily="66" charset="0"/>
                  </a:defRPr>
                </a:lvl9pPr>
              </a:lstStyle>
              <a:p>
                <a:pPr eaLnBrk="1" hangingPunct="1"/>
                <a:endParaRPr lang="bg-BG" altLang="bg-BG"/>
              </a:p>
            </p:txBody>
          </p:sp>
          <p:sp>
            <p:nvSpPr>
              <p:cNvPr id="7182" name="Oval 14"/>
              <p:cNvSpPr>
                <a:spLocks noChangeArrowheads="1"/>
              </p:cNvSpPr>
              <p:nvPr/>
            </p:nvSpPr>
            <p:spPr bwMode="auto">
              <a:xfrm>
                <a:off x="101" y="4036"/>
                <a:ext cx="182" cy="182"/>
              </a:xfrm>
              <a:prstGeom prst="ellipse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bg-BG"/>
              </a:p>
            </p:txBody>
          </p:sp>
        </p:grpSp>
        <p:grpSp>
          <p:nvGrpSpPr>
            <p:cNvPr id="1037" name="Group 15"/>
            <p:cNvGrpSpPr>
              <a:grpSpLocks/>
            </p:cNvGrpSpPr>
            <p:nvPr/>
          </p:nvGrpSpPr>
          <p:grpSpPr bwMode="auto">
            <a:xfrm>
              <a:off x="5375" y="3935"/>
              <a:ext cx="384" cy="384"/>
              <a:chOff x="5375" y="3935"/>
              <a:chExt cx="384" cy="384"/>
            </a:xfrm>
          </p:grpSpPr>
          <p:sp>
            <p:nvSpPr>
              <p:cNvPr id="1041" name="Rectangle 16"/>
              <p:cNvSpPr>
                <a:spLocks noChangeArrowheads="1"/>
              </p:cNvSpPr>
              <p:nvPr/>
            </p:nvSpPr>
            <p:spPr bwMode="auto">
              <a:xfrm>
                <a:off x="5375" y="3935"/>
                <a:ext cx="384" cy="384"/>
              </a:xfrm>
              <a:prstGeom prst="rect">
                <a:avLst/>
              </a:prstGeom>
              <a:solidFill>
                <a:schemeClr val="bg1"/>
              </a:solidFill>
              <a:ln w="57150" cap="sq" cmpd="tri">
                <a:solidFill>
                  <a:schemeClr val="bg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eaLnBrk="0" hangingPunct="0">
                  <a:defRPr kumimoji="1" sz="3600">
                    <a:solidFill>
                      <a:schemeClr val="tx1"/>
                    </a:solidFill>
                    <a:latin typeface="Monotype Corsiva" panose="03010101010201010101" pitchFamily="66" charset="0"/>
                  </a:defRPr>
                </a:lvl1pPr>
                <a:lvl2pPr marL="742950" indent="-285750" eaLnBrk="0" hangingPunct="0">
                  <a:defRPr kumimoji="1" sz="3600">
                    <a:solidFill>
                      <a:schemeClr val="tx1"/>
                    </a:solidFill>
                    <a:latin typeface="Monotype Corsiva" panose="03010101010201010101" pitchFamily="66" charset="0"/>
                  </a:defRPr>
                </a:lvl2pPr>
                <a:lvl3pPr marL="1143000" indent="-228600" eaLnBrk="0" hangingPunct="0">
                  <a:defRPr kumimoji="1" sz="3600">
                    <a:solidFill>
                      <a:schemeClr val="tx1"/>
                    </a:solidFill>
                    <a:latin typeface="Monotype Corsiva" panose="03010101010201010101" pitchFamily="66" charset="0"/>
                  </a:defRPr>
                </a:lvl3pPr>
                <a:lvl4pPr marL="1600200" indent="-228600" eaLnBrk="0" hangingPunct="0">
                  <a:defRPr kumimoji="1" sz="3600">
                    <a:solidFill>
                      <a:schemeClr val="tx1"/>
                    </a:solidFill>
                    <a:latin typeface="Monotype Corsiva" panose="03010101010201010101" pitchFamily="66" charset="0"/>
                  </a:defRPr>
                </a:lvl4pPr>
                <a:lvl5pPr marL="2057400" indent="-228600" eaLnBrk="0" hangingPunct="0">
                  <a:defRPr kumimoji="1" sz="3600">
                    <a:solidFill>
                      <a:schemeClr val="tx1"/>
                    </a:solidFill>
                    <a:latin typeface="Monotype Corsiva" panose="03010101010201010101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600">
                    <a:solidFill>
                      <a:schemeClr val="tx1"/>
                    </a:solidFill>
                    <a:latin typeface="Monotype Corsiva" panose="03010101010201010101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600">
                    <a:solidFill>
                      <a:schemeClr val="tx1"/>
                    </a:solidFill>
                    <a:latin typeface="Monotype Corsiva" panose="03010101010201010101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600">
                    <a:solidFill>
                      <a:schemeClr val="tx1"/>
                    </a:solidFill>
                    <a:latin typeface="Monotype Corsiva" panose="03010101010201010101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600">
                    <a:solidFill>
                      <a:schemeClr val="tx1"/>
                    </a:solidFill>
                    <a:latin typeface="Monotype Corsiva" panose="03010101010201010101" pitchFamily="66" charset="0"/>
                  </a:defRPr>
                </a:lvl9pPr>
              </a:lstStyle>
              <a:p>
                <a:pPr eaLnBrk="1" hangingPunct="1"/>
                <a:endParaRPr lang="bg-BG" altLang="bg-BG"/>
              </a:p>
            </p:txBody>
          </p:sp>
          <p:sp>
            <p:nvSpPr>
              <p:cNvPr id="7185" name="Oval 17"/>
              <p:cNvSpPr>
                <a:spLocks noChangeArrowheads="1"/>
              </p:cNvSpPr>
              <p:nvPr/>
            </p:nvSpPr>
            <p:spPr bwMode="auto">
              <a:xfrm>
                <a:off x="5476" y="4036"/>
                <a:ext cx="182" cy="182"/>
              </a:xfrm>
              <a:prstGeom prst="ellipse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bg-BG"/>
              </a:p>
            </p:txBody>
          </p:sp>
        </p:grpSp>
        <p:grpSp>
          <p:nvGrpSpPr>
            <p:cNvPr id="1038" name="Group 18"/>
            <p:cNvGrpSpPr>
              <a:grpSpLocks/>
            </p:cNvGrpSpPr>
            <p:nvPr/>
          </p:nvGrpSpPr>
          <p:grpSpPr bwMode="auto">
            <a:xfrm>
              <a:off x="5375" y="0"/>
              <a:ext cx="384" cy="384"/>
              <a:chOff x="5375" y="0"/>
              <a:chExt cx="384" cy="384"/>
            </a:xfrm>
          </p:grpSpPr>
          <p:sp>
            <p:nvSpPr>
              <p:cNvPr id="1039" name="Rectangle 19"/>
              <p:cNvSpPr>
                <a:spLocks noChangeArrowheads="1"/>
              </p:cNvSpPr>
              <p:nvPr/>
            </p:nvSpPr>
            <p:spPr bwMode="auto">
              <a:xfrm>
                <a:off x="5375" y="0"/>
                <a:ext cx="384" cy="384"/>
              </a:xfrm>
              <a:prstGeom prst="rect">
                <a:avLst/>
              </a:prstGeom>
              <a:solidFill>
                <a:schemeClr val="bg1"/>
              </a:solidFill>
              <a:ln w="57150" cap="sq" cmpd="tri">
                <a:solidFill>
                  <a:schemeClr val="bg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eaLnBrk="0" hangingPunct="0">
                  <a:defRPr kumimoji="1" sz="3600">
                    <a:solidFill>
                      <a:schemeClr val="tx1"/>
                    </a:solidFill>
                    <a:latin typeface="Monotype Corsiva" panose="03010101010201010101" pitchFamily="66" charset="0"/>
                  </a:defRPr>
                </a:lvl1pPr>
                <a:lvl2pPr marL="742950" indent="-285750" eaLnBrk="0" hangingPunct="0">
                  <a:defRPr kumimoji="1" sz="3600">
                    <a:solidFill>
                      <a:schemeClr val="tx1"/>
                    </a:solidFill>
                    <a:latin typeface="Monotype Corsiva" panose="03010101010201010101" pitchFamily="66" charset="0"/>
                  </a:defRPr>
                </a:lvl2pPr>
                <a:lvl3pPr marL="1143000" indent="-228600" eaLnBrk="0" hangingPunct="0">
                  <a:defRPr kumimoji="1" sz="3600">
                    <a:solidFill>
                      <a:schemeClr val="tx1"/>
                    </a:solidFill>
                    <a:latin typeface="Monotype Corsiva" panose="03010101010201010101" pitchFamily="66" charset="0"/>
                  </a:defRPr>
                </a:lvl3pPr>
                <a:lvl4pPr marL="1600200" indent="-228600" eaLnBrk="0" hangingPunct="0">
                  <a:defRPr kumimoji="1" sz="3600">
                    <a:solidFill>
                      <a:schemeClr val="tx1"/>
                    </a:solidFill>
                    <a:latin typeface="Monotype Corsiva" panose="03010101010201010101" pitchFamily="66" charset="0"/>
                  </a:defRPr>
                </a:lvl4pPr>
                <a:lvl5pPr marL="2057400" indent="-228600" eaLnBrk="0" hangingPunct="0">
                  <a:defRPr kumimoji="1" sz="3600">
                    <a:solidFill>
                      <a:schemeClr val="tx1"/>
                    </a:solidFill>
                    <a:latin typeface="Monotype Corsiva" panose="03010101010201010101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600">
                    <a:solidFill>
                      <a:schemeClr val="tx1"/>
                    </a:solidFill>
                    <a:latin typeface="Monotype Corsiva" panose="03010101010201010101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600">
                    <a:solidFill>
                      <a:schemeClr val="tx1"/>
                    </a:solidFill>
                    <a:latin typeface="Monotype Corsiva" panose="03010101010201010101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600">
                    <a:solidFill>
                      <a:schemeClr val="tx1"/>
                    </a:solidFill>
                    <a:latin typeface="Monotype Corsiva" panose="03010101010201010101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600">
                    <a:solidFill>
                      <a:schemeClr val="tx1"/>
                    </a:solidFill>
                    <a:latin typeface="Monotype Corsiva" panose="03010101010201010101" pitchFamily="66" charset="0"/>
                  </a:defRPr>
                </a:lvl9pPr>
              </a:lstStyle>
              <a:p>
                <a:pPr eaLnBrk="1" hangingPunct="1"/>
                <a:endParaRPr lang="bg-BG" altLang="bg-BG"/>
              </a:p>
            </p:txBody>
          </p:sp>
          <p:sp>
            <p:nvSpPr>
              <p:cNvPr id="7188" name="Oval 20"/>
              <p:cNvSpPr>
                <a:spLocks noChangeArrowheads="1"/>
              </p:cNvSpPr>
              <p:nvPr/>
            </p:nvSpPr>
            <p:spPr bwMode="auto">
              <a:xfrm>
                <a:off x="5476" y="101"/>
                <a:ext cx="182" cy="182"/>
              </a:xfrm>
              <a:prstGeom prst="ellipse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bg-BG"/>
              </a:p>
            </p:txBody>
          </p:sp>
        </p:grpSp>
      </p:grpSp>
      <p:sp>
        <p:nvSpPr>
          <p:cNvPr id="1027" name="Rectangle 2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bg-BG" altLang="bg-BG"/>
              <a:t>Click to edit Master title style</a:t>
            </a:r>
          </a:p>
        </p:txBody>
      </p:sp>
      <p:sp>
        <p:nvSpPr>
          <p:cNvPr id="1028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bg-BG" altLang="bg-BG"/>
              <a:t>Click to edit Master text styles</a:t>
            </a:r>
          </a:p>
          <a:p>
            <a:pPr lvl="1"/>
            <a:r>
              <a:rPr lang="bg-BG" altLang="bg-BG"/>
              <a:t>Second level</a:t>
            </a:r>
          </a:p>
          <a:p>
            <a:pPr lvl="2"/>
            <a:r>
              <a:rPr lang="bg-BG" altLang="bg-BG"/>
              <a:t>Third level</a:t>
            </a:r>
          </a:p>
          <a:p>
            <a:pPr lvl="3"/>
            <a:r>
              <a:rPr lang="bg-BG" altLang="bg-BG"/>
              <a:t>Fourth level</a:t>
            </a:r>
          </a:p>
          <a:p>
            <a:pPr lvl="4"/>
            <a:r>
              <a:rPr lang="bg-BG" altLang="bg-BG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62444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0" r:id="rId1"/>
    <p:sldLayoutId id="2147484261" r:id="rId2"/>
    <p:sldLayoutId id="2147484262" r:id="rId3"/>
    <p:sldLayoutId id="2147484263" r:id="rId4"/>
    <p:sldLayoutId id="2147484264" r:id="rId5"/>
    <p:sldLayoutId id="2147484265" r:id="rId6"/>
    <p:sldLayoutId id="2147484266" r:id="rId7"/>
    <p:sldLayoutId id="2147484267" r:id="rId8"/>
    <p:sldLayoutId id="2147484268" r:id="rId9"/>
    <p:sldLayoutId id="2147484269" r:id="rId10"/>
    <p:sldLayoutId id="2147484270" r:id="rId11"/>
  </p:sldLayoutIdLst>
  <p:transition spd="med">
    <p:diamond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 Narrow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 Narrow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 Narrow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 Narrow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 Narrow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 Narrow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 Narrow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 Narrow" pitchFamily="34" charset="0"/>
        </a:defRPr>
      </a:lvl9pPr>
    </p:titleStyle>
    <p:bodyStyle>
      <a:lvl1pPr marL="342900" indent="-342900" algn="ctr" rtl="0" eaLnBrk="0" fontAlgn="base" hangingPunct="0">
        <a:spcBef>
          <a:spcPct val="2000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FE1556-1104-4A17-826E-73012A118E18}" type="datetimeFigureOut">
              <a:rPr lang="en-US" smtClean="0"/>
              <a:t>4/30/2026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7A117-1939-41A1-BFC6-4C36A77CA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073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2" r:id="rId1"/>
    <p:sldLayoutId id="2147484273" r:id="rId2"/>
    <p:sldLayoutId id="2147484274" r:id="rId3"/>
    <p:sldLayoutId id="2147484275" r:id="rId4"/>
    <p:sldLayoutId id="2147484276" r:id="rId5"/>
    <p:sldLayoutId id="2147484277" r:id="rId6"/>
    <p:sldLayoutId id="2147484278" r:id="rId7"/>
    <p:sldLayoutId id="2147484279" r:id="rId8"/>
    <p:sldLayoutId id="2147484280" r:id="rId9"/>
    <p:sldLayoutId id="2147484281" r:id="rId10"/>
    <p:sldLayoutId id="214748428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449" y="274638"/>
            <a:ext cx="7317105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449" y="1828800"/>
            <a:ext cx="7317105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06863" y="6448427"/>
            <a:ext cx="497992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15452" y="6448427"/>
            <a:ext cx="1047467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/>
                </a:solidFill>
              </a:defRPr>
            </a:lvl1pPr>
          </a:lstStyle>
          <a:p>
            <a:fld id="{EDF33987-6305-4E2A-BF18-EF013ECE927B}" type="datetimeFigureOut">
              <a:rPr lang="en-US" smtClean="0"/>
              <a:pPr/>
              <a:t>4/30/2026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73079" y="6448427"/>
            <a:ext cx="857474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/>
                </a:solidFill>
              </a:defRPr>
            </a:lvl1pPr>
          </a:lstStyle>
          <a:p>
            <a:fld id="{F36C87F6-986D-49E6-AF40-1B3A1EE806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875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4" r:id="rId1"/>
    <p:sldLayoutId id="2147484285" r:id="rId2"/>
    <p:sldLayoutId id="2147484286" r:id="rId3"/>
    <p:sldLayoutId id="2147484287" r:id="rId4"/>
    <p:sldLayoutId id="2147484288" r:id="rId5"/>
    <p:sldLayoutId id="2147484289" r:id="rId6"/>
    <p:sldLayoutId id="2147484290" r:id="rId7"/>
    <p:sldLayoutId id="2147484291" r:id="rId8"/>
    <p:sldLayoutId id="2147484292" r:id="rId9"/>
    <p:sldLayoutId id="2147484293" r:id="rId10"/>
    <p:sldLayoutId id="2147484294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983" rtl="0" eaLnBrk="1" latinLnBrk="0" hangingPunct="1">
        <a:lnSpc>
          <a:spcPct val="90000"/>
        </a:lnSpc>
        <a:spcBef>
          <a:spcPct val="0"/>
        </a:spcBef>
        <a:buNone/>
        <a:defRPr sz="3001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05795" indent="-171496" algn="l" defTabSz="685983" rtl="0" eaLnBrk="1" latinLnBrk="0" hangingPunct="1">
        <a:lnSpc>
          <a:spcPct val="90000"/>
        </a:lnSpc>
        <a:spcBef>
          <a:spcPts val="135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77291" indent="-171496" algn="l" defTabSz="685983" rtl="0" eaLnBrk="1" latinLnBrk="0" hangingPunct="1">
        <a:lnSpc>
          <a:spcPct val="90000"/>
        </a:lnSpc>
        <a:spcBef>
          <a:spcPts val="450"/>
        </a:spcBef>
        <a:buClr>
          <a:schemeClr val="tx1"/>
        </a:buClr>
        <a:buSzPct val="80000"/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548786" indent="-171496" algn="l" defTabSz="685983" rtl="0" eaLnBrk="1" latinLnBrk="0" hangingPunct="1">
        <a:lnSpc>
          <a:spcPct val="90000"/>
        </a:lnSpc>
        <a:spcBef>
          <a:spcPts val="450"/>
        </a:spcBef>
        <a:buClr>
          <a:schemeClr val="tx1"/>
        </a:buClr>
        <a:buSzPct val="80000"/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720282" indent="-171496" algn="l" defTabSz="685983" rtl="0" eaLnBrk="1" latinLnBrk="0" hangingPunct="1">
        <a:lnSpc>
          <a:spcPct val="90000"/>
        </a:lnSpc>
        <a:spcBef>
          <a:spcPts val="450"/>
        </a:spcBef>
        <a:buClr>
          <a:schemeClr val="tx1"/>
        </a:buClr>
        <a:buSzPct val="80000"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891778" indent="-171496" algn="l" defTabSz="685983" rtl="0" eaLnBrk="1" latinLnBrk="0" hangingPunct="1">
        <a:lnSpc>
          <a:spcPct val="90000"/>
        </a:lnSpc>
        <a:spcBef>
          <a:spcPts val="450"/>
        </a:spcBef>
        <a:buClr>
          <a:schemeClr val="tx1"/>
        </a:buClr>
        <a:buSzPct val="80000"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063273" indent="-171496" algn="l" defTabSz="685983" rtl="0" eaLnBrk="1" latinLnBrk="0" hangingPunct="1">
        <a:spcBef>
          <a:spcPts val="450"/>
        </a:spcBef>
        <a:buSzPct val="80000"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234769" indent="-171496" algn="l" defTabSz="685983" rtl="0" eaLnBrk="1" latinLnBrk="0" hangingPunct="1">
        <a:spcBef>
          <a:spcPts val="450"/>
        </a:spcBef>
        <a:buSzPct val="80000"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406265" indent="-171496" algn="l" defTabSz="685983" rtl="0" eaLnBrk="1" latinLnBrk="0" hangingPunct="1">
        <a:spcBef>
          <a:spcPts val="450"/>
        </a:spcBef>
        <a:buSzPct val="80000"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577761" indent="-171496" algn="l" defTabSz="685983" rtl="0" eaLnBrk="1" latinLnBrk="0" hangingPunct="1">
        <a:spcBef>
          <a:spcPts val="450"/>
        </a:spcBef>
        <a:buSzPct val="80000"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91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983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974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966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957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949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4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932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39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1"/>
            <a:ext cx="9141619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71552" y="982133"/>
            <a:ext cx="7200897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2556932"/>
            <a:ext cx="7200897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08126" y="5969000"/>
            <a:ext cx="120015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1551" y="5969000"/>
            <a:ext cx="5479425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5426" y="5969000"/>
            <a:ext cx="40702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145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6" r:id="rId1"/>
    <p:sldLayoutId id="2147484297" r:id="rId2"/>
    <p:sldLayoutId id="2147484298" r:id="rId3"/>
    <p:sldLayoutId id="2147484299" r:id="rId4"/>
    <p:sldLayoutId id="2147484300" r:id="rId5"/>
    <p:sldLayoutId id="2147484301" r:id="rId6"/>
    <p:sldLayoutId id="2147484302" r:id="rId7"/>
    <p:sldLayoutId id="2147484303" r:id="rId8"/>
    <p:sldLayoutId id="2147484304" r:id="rId9"/>
    <p:sldLayoutId id="2147484305" r:id="rId10"/>
    <p:sldLayoutId id="2147484306" r:id="rId11"/>
    <p:sldLayoutId id="2147484307" r:id="rId12"/>
    <p:sldLayoutId id="2147484308" r:id="rId13"/>
    <p:sldLayoutId id="2147484309" r:id="rId14"/>
    <p:sldLayoutId id="2147484310" r:id="rId15"/>
    <p:sldLayoutId id="2147484311" r:id="rId16"/>
    <p:sldLayoutId id="2147484312" r:id="rId17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143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5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9001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3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1572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2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15001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9144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5734"/>
            <a:ext cx="75438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rgbClr val="FFFFFF"/>
                </a:solidFill>
              </a:defRPr>
            </a:lvl1pPr>
          </a:lstStyle>
          <a:p>
            <a:pPr rtl="0"/>
            <a:fld id="{5DCAF4BA-101F-44FD-95FC-2DDF44BFD3FC}" type="datetime1">
              <a:rPr lang="bg-BG" noProof="0" smtClean="0"/>
              <a:t>30.4.2026 г.</a:t>
            </a:fld>
            <a:endParaRPr lang="bg-BG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 cap="all" baseline="0">
                <a:solidFill>
                  <a:srgbClr val="FFFFFF"/>
                </a:solidFill>
              </a:defRPr>
            </a:lvl1pPr>
          </a:lstStyle>
          <a:p>
            <a:pPr rtl="0"/>
            <a:endParaRPr lang="bg-BG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rgbClr val="FFFFFF"/>
                </a:solidFill>
              </a:defRPr>
            </a:lvl1pPr>
          </a:lstStyle>
          <a:p>
            <a:pPr rtl="0"/>
            <a:fld id="{A6AF1B4E-90EC-4A51-B6E5-B702C054ECB0}" type="slidenum">
              <a:rPr lang="bg-BG" noProof="0" smtClean="0"/>
              <a:t>‹#›</a:t>
            </a:fld>
            <a:endParaRPr lang="bg-BG" noProof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7102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4" r:id="rId1"/>
    <p:sldLayoutId id="2147484315" r:id="rId2"/>
    <p:sldLayoutId id="2147484316" r:id="rId3"/>
    <p:sldLayoutId id="2147484317" r:id="rId4"/>
    <p:sldLayoutId id="2147484318" r:id="rId5"/>
    <p:sldLayoutId id="2147484319" r:id="rId6"/>
    <p:sldLayoutId id="2147484320" r:id="rId7"/>
    <p:sldLayoutId id="2147484321" r:id="rId8"/>
    <p:sldLayoutId id="2147484322" r:id="rId9"/>
    <p:sldLayoutId id="2147484323" r:id="rId10"/>
    <p:sldLayoutId id="2147484324" r:id="rId11"/>
  </p:sldLayoutIdLst>
  <p:hf sldNum="0" hdr="0" ftr="0" dt="0"/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3600" kern="1200" spc="-38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68580" indent="-68580" algn="l" defTabSz="685800" rtl="0" eaLnBrk="1" latinLnBrk="0" hangingPunct="1">
        <a:lnSpc>
          <a:spcPct val="90000"/>
        </a:lnSpc>
        <a:spcBef>
          <a:spcPts val="900"/>
        </a:spcBef>
        <a:spcAft>
          <a:spcPts val="15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28803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42519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56235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69951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8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9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1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2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7000"/>
            <a:lum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Cement/>
                    </a14:imgEffect>
                  </a14:imgLayer>
                </a14:imgProps>
              </a:ext>
            </a:extLst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>
            <a:extLst>
              <a:ext uri="{FF2B5EF4-FFF2-40B4-BE49-F238E27FC236}">
                <a16:creationId xmlns:a16="http://schemas.microsoft.com/office/drawing/2014/main" id="{FE9CA60B-7A61-4823-B7EE-267E6C592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85B2F997-5D3B-48F9-80C9-45EFDA0369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9F0C5575-976F-4095-9C80-0B1745C232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6922A1-3289-484A-89C9-85AFA4625053}" type="datetimeFigureOut">
              <a:rPr lang="bg-BG" smtClean="0"/>
              <a:t>30.4.2026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72BB4899-563C-436B-8B96-BF11AC3F04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FC9A3B67-9D0F-488A-B8F7-C208365E5D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80CADF-4C5E-4F25-A66B-4D2061F19DF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05679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26" r:id="rId1"/>
    <p:sldLayoutId id="2147484327" r:id="rId2"/>
    <p:sldLayoutId id="2147484328" r:id="rId3"/>
    <p:sldLayoutId id="2147484329" r:id="rId4"/>
    <p:sldLayoutId id="2147484330" r:id="rId5"/>
    <p:sldLayoutId id="2147484331" r:id="rId6"/>
    <p:sldLayoutId id="2147484332" r:id="rId7"/>
    <p:sldLayoutId id="2147484333" r:id="rId8"/>
    <p:sldLayoutId id="2147484334" r:id="rId9"/>
    <p:sldLayoutId id="2147484335" r:id="rId10"/>
    <p:sldLayoutId id="2147484336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3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7.xml"/><Relationship Id="rId4" Type="http://schemas.openxmlformats.org/officeDocument/2006/relationships/image" Target="../media/image19.jf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svg"/><Relationship Id="rId7" Type="http://schemas.openxmlformats.org/officeDocument/2006/relationships/image" Target="../media/image33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32.png"/><Relationship Id="rId5" Type="http://schemas.openxmlformats.org/officeDocument/2006/relationships/image" Target="../media/image31.svg"/><Relationship Id="rId4" Type="http://schemas.openxmlformats.org/officeDocument/2006/relationships/image" Target="../media/image30.png"/><Relationship Id="rId9" Type="http://schemas.openxmlformats.org/officeDocument/2006/relationships/image" Target="../media/image35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9.svg"/><Relationship Id="rId7" Type="http://schemas.openxmlformats.org/officeDocument/2006/relationships/image" Target="../media/image33.sv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32.png"/><Relationship Id="rId11" Type="http://schemas.openxmlformats.org/officeDocument/2006/relationships/image" Target="../media/image41.svg"/><Relationship Id="rId5" Type="http://schemas.openxmlformats.org/officeDocument/2006/relationships/image" Target="../media/image35.svg"/><Relationship Id="rId10" Type="http://schemas.openxmlformats.org/officeDocument/2006/relationships/image" Target="../media/image40.png"/><Relationship Id="rId4" Type="http://schemas.openxmlformats.org/officeDocument/2006/relationships/image" Target="../media/image37.png"/><Relationship Id="rId9" Type="http://schemas.openxmlformats.org/officeDocument/2006/relationships/image" Target="../media/image39.sv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fif"/><Relationship Id="rId1" Type="http://schemas.openxmlformats.org/officeDocument/2006/relationships/slideLayout" Target="../slideLayouts/slideLayout101.xml"/><Relationship Id="rId4" Type="http://schemas.microsoft.com/office/2007/relationships/hdphoto" Target="../media/hdphoto2.wdp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01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fif"/><Relationship Id="rId1" Type="http://schemas.openxmlformats.org/officeDocument/2006/relationships/slideLayout" Target="../slideLayouts/slideLayout10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9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9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49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image" Target="../media/image61.jpeg"/><Relationship Id="rId7" Type="http://schemas.openxmlformats.org/officeDocument/2006/relationships/image" Target="../media/image65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49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Relationship Id="rId9" Type="http://schemas.openxmlformats.org/officeDocument/2006/relationships/image" Target="../media/image6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7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wmf"/><Relationship Id="rId1" Type="http://schemas.openxmlformats.org/officeDocument/2006/relationships/slideLayout" Target="../slideLayouts/slideLayout4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4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4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fif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86.jfi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image" Target="../media/image87.jfif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90.jfif"/><Relationship Id="rId4" Type="http://schemas.openxmlformats.org/officeDocument/2006/relationships/image" Target="../media/image8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fif"/><Relationship Id="rId2" Type="http://schemas.openxmlformats.org/officeDocument/2006/relationships/image" Target="../media/image91.jfif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94.jfif"/><Relationship Id="rId4" Type="http://schemas.openxmlformats.org/officeDocument/2006/relationships/image" Target="../media/image93.jfi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jfif"/><Relationship Id="rId3" Type="http://schemas.openxmlformats.org/officeDocument/2006/relationships/image" Target="../media/image96.jfif"/><Relationship Id="rId7" Type="http://schemas.openxmlformats.org/officeDocument/2006/relationships/image" Target="../media/image100.jfif"/><Relationship Id="rId2" Type="http://schemas.openxmlformats.org/officeDocument/2006/relationships/image" Target="../media/image95.jfif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99.jfif"/><Relationship Id="rId5" Type="http://schemas.openxmlformats.org/officeDocument/2006/relationships/image" Target="../media/image98.jfif"/><Relationship Id="rId10" Type="http://schemas.openxmlformats.org/officeDocument/2006/relationships/image" Target="../media/image103.jfif"/><Relationship Id="rId4" Type="http://schemas.openxmlformats.org/officeDocument/2006/relationships/image" Target="../media/image97.jfif"/><Relationship Id="rId9" Type="http://schemas.openxmlformats.org/officeDocument/2006/relationships/image" Target="../media/image102.jfi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jfif"/><Relationship Id="rId3" Type="http://schemas.openxmlformats.org/officeDocument/2006/relationships/image" Target="../media/image105.jfif"/><Relationship Id="rId7" Type="http://schemas.openxmlformats.org/officeDocument/2006/relationships/image" Target="../media/image109.jfif"/><Relationship Id="rId2" Type="http://schemas.openxmlformats.org/officeDocument/2006/relationships/image" Target="../media/image104.jfif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08.jfif"/><Relationship Id="rId5" Type="http://schemas.openxmlformats.org/officeDocument/2006/relationships/image" Target="../media/image107.jfif"/><Relationship Id="rId4" Type="http://schemas.openxmlformats.org/officeDocument/2006/relationships/image" Target="../media/image106.jfif"/><Relationship Id="rId9" Type="http://schemas.openxmlformats.org/officeDocument/2006/relationships/image" Target="../media/image111.jfi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6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6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6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0.xml"/><Relationship Id="rId4" Type="http://schemas.openxmlformats.org/officeDocument/2006/relationships/image" Target="../media/image117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6"/>
          <p:cNvSpPr>
            <a:spLocks noGrp="1" noChangeArrowheads="1"/>
          </p:cNvSpPr>
          <p:nvPr>
            <p:ph type="title"/>
          </p:nvPr>
        </p:nvSpPr>
        <p:spPr>
          <a:xfrm>
            <a:off x="2268538" y="333375"/>
            <a:ext cx="5472112" cy="1452563"/>
          </a:xfrm>
        </p:spPr>
        <p:txBody>
          <a:bodyPr/>
          <a:lstStyle/>
          <a:p>
            <a:pPr algn="ctr" eaLnBrk="1" hangingPunct="1">
              <a:defRPr/>
            </a:pPr>
            <a:r>
              <a:rPr lang="bg-BG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Езикова гимназия </a:t>
            </a:r>
            <a:br>
              <a:rPr lang="en-US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bg-BG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“Д-р Петър Берон”</a:t>
            </a:r>
            <a:br>
              <a:rPr lang="en-US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bg-BG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град Кюстендил</a:t>
            </a:r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1619250" y="2060575"/>
            <a:ext cx="5976938" cy="129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lang="bg-BG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Tahoma" panose="020B0604030504040204" pitchFamily="34" charset="0"/>
                <a:cs typeface="Tahoma" panose="020B0604030504040204" pitchFamily="34" charset="0"/>
              </a:rPr>
              <a:t>„Границите на моя език са границите на моя свят” </a:t>
            </a:r>
          </a:p>
          <a:p>
            <a:pPr eaLnBrk="1" hangingPunct="1">
              <a:spcBef>
                <a:spcPct val="50000"/>
              </a:spcBef>
              <a:defRPr/>
            </a:pPr>
            <a:endParaRPr lang="bg-BG" dirty="0">
              <a:solidFill>
                <a:schemeClr val="tx2"/>
              </a:solidFill>
              <a:cs typeface="Arial" charset="0"/>
            </a:endParaRPr>
          </a:p>
        </p:txBody>
      </p:sp>
      <p:pic>
        <p:nvPicPr>
          <p:cNvPr id="5124" name="Picture 6" descr="C:\Documents and Settings\Direktor\Desktop\2 (8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7838" y="3592513"/>
            <a:ext cx="3178175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Картина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054350"/>
            <a:ext cx="2362200" cy="314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Картина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6375" y="2997200"/>
            <a:ext cx="2208213" cy="331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214313"/>
            <a:ext cx="8043862" cy="1462087"/>
          </a:xfrm>
        </p:spPr>
        <p:txBody>
          <a:bodyPr/>
          <a:lstStyle/>
          <a:p>
            <a:pPr algn="ctr" eaLnBrk="1" hangingPunct="1">
              <a:defRPr/>
            </a:pPr>
            <a:r>
              <a:rPr lang="bg-BG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Прием 20</a:t>
            </a:r>
            <a:r>
              <a:rPr lang="en-US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bg-BG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6/20</a:t>
            </a:r>
            <a:r>
              <a:rPr lang="en-US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bg-BG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 година след завършен VІІ клас</a:t>
            </a:r>
          </a:p>
        </p:txBody>
      </p:sp>
      <p:graphicFrame>
        <p:nvGraphicFramePr>
          <p:cNvPr id="64562" name="Group 50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780548949"/>
              </p:ext>
            </p:extLst>
          </p:nvPr>
        </p:nvGraphicFramePr>
        <p:xfrm>
          <a:off x="900113" y="1844675"/>
          <a:ext cx="7632700" cy="3101976"/>
        </p:xfrm>
        <a:graphic>
          <a:graphicData uri="http://schemas.openxmlformats.org/drawingml/2006/table">
            <a:tbl>
              <a:tblPr/>
              <a:tblGrid>
                <a:gridCol w="25447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43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447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84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Профил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Вариант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Брой ученици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52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Чужди езици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Английски/ Испански език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52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Чужди езици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Английски/ Немски език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52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189" name="Rectangle 37"/>
          <p:cNvSpPr>
            <a:spLocks noGrp="1" noChangeArrowheads="1"/>
          </p:cNvSpPr>
          <p:nvPr>
            <p:ph type="body" sz="half" idx="2"/>
          </p:nvPr>
        </p:nvSpPr>
        <p:spPr>
          <a:xfrm>
            <a:off x="900113" y="5084763"/>
            <a:ext cx="7559675" cy="136842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bg-BG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Балообразуващи</a:t>
            </a:r>
            <a:r>
              <a:rPr lang="bg-BG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предмети: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bg-BG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Български език и литература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bg-BG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Математика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9"/>
          <p:cNvSpPr>
            <a:spLocks noGrp="1" noChangeArrowheads="1"/>
          </p:cNvSpPr>
          <p:nvPr>
            <p:ph type="title"/>
          </p:nvPr>
        </p:nvSpPr>
        <p:spPr>
          <a:xfrm>
            <a:off x="1116013" y="188913"/>
            <a:ext cx="7793037" cy="1462087"/>
          </a:xfrm>
        </p:spPr>
        <p:txBody>
          <a:bodyPr/>
          <a:lstStyle/>
          <a:p>
            <a:pPr algn="ctr" eaLnBrk="1" hangingPunct="1">
              <a:defRPr/>
            </a:pPr>
            <a:r>
              <a:rPr lang="bg-BG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БАЛООБРАЗУВАНЕ</a:t>
            </a:r>
          </a:p>
        </p:txBody>
      </p:sp>
      <p:sp>
        <p:nvSpPr>
          <p:cNvPr id="9219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2493963"/>
            <a:ext cx="7345362" cy="4364037"/>
          </a:xfrm>
        </p:spPr>
        <p:txBody>
          <a:bodyPr/>
          <a:lstStyle/>
          <a:p>
            <a:pPr algn="ctr"/>
            <a:r>
              <a:rPr lang="bg-BG" altLang="en-US" sz="2400" b="1" u="sng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Балът за класиране на учениците след завършено основно образование след VІІ клас се формира като сбор от следните елементи:</a:t>
            </a:r>
            <a:endParaRPr lang="en-US" altLang="en-US" sz="2400" b="1" u="sng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algn="ctr"/>
            <a:endParaRPr lang="bg-BG" altLang="en-US" sz="24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bg-BG" altLang="en-US" sz="2400" b="1" u="sng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КМИТ(</a:t>
            </a:r>
            <a:r>
              <a:rPr lang="bg-BG" altLang="en-US" sz="2400" b="1" u="sng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соо</a:t>
            </a:r>
            <a:r>
              <a:rPr lang="bg-BG" altLang="en-US" sz="2400" b="1" u="sng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) +ЧЕ(</a:t>
            </a:r>
            <a:r>
              <a:rPr lang="bg-BG" altLang="en-US" sz="2400" b="1" u="sng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соо</a:t>
            </a:r>
            <a:r>
              <a:rPr lang="bg-BG" altLang="en-US" sz="2400" b="1" u="sng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)+3 БЕЛ(</a:t>
            </a:r>
            <a:r>
              <a:rPr lang="bg-BG" altLang="en-US" sz="2400" b="1" u="sng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нво</a:t>
            </a:r>
            <a:r>
              <a:rPr lang="bg-BG" altLang="en-US" sz="2400" b="1" u="sng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)+ М(</a:t>
            </a:r>
            <a:r>
              <a:rPr lang="bg-BG" altLang="en-US" sz="2400" b="1" u="sng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нво</a:t>
            </a:r>
            <a:r>
              <a:rPr lang="bg-BG" altLang="en-US" sz="2400" b="1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bg-BG" alt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Правоъгълник 1"/>
          <p:cNvSpPr>
            <a:spLocks noChangeArrowheads="1"/>
          </p:cNvSpPr>
          <p:nvPr/>
        </p:nvSpPr>
        <p:spPr bwMode="auto">
          <a:xfrm>
            <a:off x="899592" y="1844824"/>
            <a:ext cx="7561263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bg-BG" altLang="en-US" sz="20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1.Оценките по двата предмета, изучавани в VІІ клас , от свидетелство за основно образование, превърнати по скала в точки в съответствие с ДОС за оценяването на </a:t>
            </a:r>
            <a:r>
              <a:rPr lang="bg-BG" altLang="en-US" sz="2000" b="1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резултататите</a:t>
            </a:r>
            <a:r>
              <a:rPr lang="bg-BG" altLang="en-US" sz="20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от обучението на учениците, а именно: </a:t>
            </a:r>
            <a:endParaRPr lang="bg-BG" altLang="en-US" sz="20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bg-BG" altLang="en-US" sz="20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1.1.Оценката по КМИТ от свидетелство за основно образование (</a:t>
            </a:r>
            <a:r>
              <a:rPr lang="bg-BG" altLang="en-US" sz="2000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соо</a:t>
            </a:r>
            <a:r>
              <a:rPr lang="bg-BG" altLang="en-US" sz="20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) след VІІ клас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bg-BG" altLang="en-US" sz="20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1.2. Оценката по ЧЕ(чужд език) от свидетелство за основно образование (</a:t>
            </a:r>
            <a:r>
              <a:rPr lang="bg-BG" altLang="en-US" sz="2000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соо</a:t>
            </a:r>
            <a:r>
              <a:rPr lang="bg-BG" altLang="en-US" sz="20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) след VІІ клас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bg-BG" altLang="en-US" sz="20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2.Броят точки от националното външно оценяване по български език и литература и по математика, както следва:</a:t>
            </a:r>
            <a:endParaRPr lang="bg-BG" altLang="en-US" sz="20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bg-BG" altLang="en-US" sz="20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2.1. Утрояване на резултата от националното външно оценяване (</a:t>
            </a:r>
            <a:r>
              <a:rPr lang="bg-BG" altLang="en-US" sz="2000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нво</a:t>
            </a:r>
            <a:r>
              <a:rPr lang="bg-BG" altLang="en-US" sz="20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)по БЕЛ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bg-BG" altLang="en-US" sz="20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2.2. Резултатът от националното външно оценяване (</a:t>
            </a:r>
            <a:r>
              <a:rPr lang="bg-BG" altLang="en-US" sz="2000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нво</a:t>
            </a:r>
            <a:r>
              <a:rPr lang="bg-BG" altLang="en-US" sz="20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) по Математика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bg-BG" altLang="en-US" sz="2000" dirty="0"/>
          </a:p>
        </p:txBody>
      </p:sp>
      <p:sp>
        <p:nvSpPr>
          <p:cNvPr id="6153" name="Text Box 9"/>
          <p:cNvSpPr txBox="1">
            <a:spLocks noChangeArrowheads="1"/>
          </p:cNvSpPr>
          <p:nvPr/>
        </p:nvSpPr>
        <p:spPr bwMode="auto">
          <a:xfrm>
            <a:off x="611560" y="1052736"/>
            <a:ext cx="71294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bg-BG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Tahoma" panose="020B0604030504040204" pitchFamily="34" charset="0"/>
                <a:cs typeface="Tahoma" panose="020B0604030504040204" pitchFamily="34" charset="0"/>
              </a:rPr>
              <a:t>БАЛООБРАЗУВАНЕ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72146" y="-99392"/>
            <a:ext cx="8188325" cy="1462088"/>
          </a:xfrm>
        </p:spPr>
        <p:txBody>
          <a:bodyPr/>
          <a:lstStyle/>
          <a:p>
            <a:pPr algn="ctr" eaLnBrk="1" hangingPunct="1">
              <a:defRPr/>
            </a:pPr>
            <a:r>
              <a:rPr lang="bg-BG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ХОРАРИУМ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844824"/>
            <a:ext cx="8353425" cy="4318000"/>
          </a:xfrm>
        </p:spPr>
        <p:txBody>
          <a:bodyPr/>
          <a:lstStyle/>
          <a:p>
            <a:pPr marL="609600" indent="-609600" algn="just" eaLnBrk="1" hangingPunct="1">
              <a:lnSpc>
                <a:spcPct val="80000"/>
              </a:lnSpc>
              <a:defRPr/>
            </a:pPr>
            <a:r>
              <a:rPr lang="bg-BG" sz="20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Учебните програми по Чужд език в двата гимназиални етапа </a:t>
            </a:r>
            <a:r>
              <a:rPr lang="bg-BG" sz="20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на средното образование в ЕГ съответстват по нива на компетентност  на Общата европейска езикова рамка. Поради това хорариумът часове по чужди езици в ЕГ отговаря на условията за кандидатстване в чужбина, т.е.дипломата за средно образование и покриването на езиков сертификат са необходимото и достатъчно условие за продължаване на образованието във висше училище в Европа и САЩ. Хорариумът часове позволява подготовката за успешно полагане на изпит за сертификат. </a:t>
            </a:r>
          </a:p>
          <a:p>
            <a:pPr marL="609600" indent="-609600" algn="just" eaLnBrk="1" hangingPunct="1">
              <a:lnSpc>
                <a:spcPct val="80000"/>
              </a:lnSpc>
              <a:defRPr/>
            </a:pPr>
            <a:r>
              <a:rPr lang="bg-BG" sz="20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Хорариумът часове по чужди езици в VІІІ клас е:</a:t>
            </a:r>
            <a:endParaRPr lang="bg-BG" sz="1800" b="1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lvl="1" algn="just" eaLnBrk="1" hangingPunct="1"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bg-BG" sz="18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І чужд език -</a:t>
            </a:r>
            <a:r>
              <a:rPr lang="en-US" sz="18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648 </a:t>
            </a:r>
            <a:r>
              <a:rPr lang="bg-BG" sz="18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часа задължителни учебни часове; </a:t>
            </a:r>
          </a:p>
          <a:p>
            <a:pPr lvl="1" algn="just" eaLnBrk="1" hangingPunct="1"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en-US" sz="18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r>
              <a:rPr lang="bg-BG" sz="18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І</a:t>
            </a:r>
            <a:r>
              <a:rPr lang="en-US" sz="18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</a:t>
            </a:r>
            <a:r>
              <a:rPr lang="bg-BG" sz="18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чужд език </a:t>
            </a:r>
            <a:r>
              <a:rPr lang="en-US" sz="18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-</a:t>
            </a:r>
            <a:r>
              <a:rPr lang="bg-BG" sz="18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72 часа избираеми учебни часове;</a:t>
            </a:r>
          </a:p>
          <a:p>
            <a:pPr marL="990600" lvl="1" indent="-533400" algn="just" eaLnBrk="1" hangingPunct="1">
              <a:lnSpc>
                <a:spcPct val="80000"/>
              </a:lnSpc>
              <a:buNone/>
              <a:defRPr/>
            </a:pPr>
            <a:r>
              <a:rPr lang="bg-BG" sz="18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Общ брой  часове в VІІІ клас -720 часа.</a:t>
            </a:r>
          </a:p>
          <a:p>
            <a:pPr marL="442913" lvl="1" indent="14288" algn="just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bg-BG" sz="18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Училищният учебен план се утвърждава по паралелки за всяка учебна  година.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1071563" y="214313"/>
            <a:ext cx="7793037" cy="1462087"/>
          </a:xfrm>
        </p:spPr>
        <p:txBody>
          <a:bodyPr/>
          <a:lstStyle/>
          <a:p>
            <a:pPr algn="ctr"/>
            <a:r>
              <a:rPr lang="bg-BG" altLang="en-US" sz="3200" b="1" dirty="0"/>
              <a:t>Учебен план и профилирано образование 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7532687" cy="4114800"/>
          </a:xfrm>
        </p:spPr>
        <p:txBody>
          <a:bodyPr/>
          <a:lstStyle/>
          <a:p>
            <a:r>
              <a:rPr lang="bg-BG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Училищният учебен план се разработва според рамков учебен план за профилирано образование с интензивно изучаване на чужд език с профил “Чужди езици”.</a:t>
            </a:r>
          </a:p>
          <a:p>
            <a:r>
              <a:rPr lang="bg-BG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Според него: VІІІ – Х клас е първи гимназиален етап; ХІ – ХІІ е втори гимназиален етап.</a:t>
            </a:r>
          </a:p>
          <a:p>
            <a:r>
              <a:rPr lang="bg-BG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профил “Чужди езици” задължителните профилиращи учебни предмети в първи гимназиален етап са двата чужди езика.</a:t>
            </a:r>
          </a:p>
          <a:p>
            <a:r>
              <a:rPr lang="bg-BG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Профилираната подготовка се придобива във втори гимназиален етап. Профилът е съвкупност от три или четири профилиращи предмета, два от които са І и ІІ чужд език, а останалите се избират съобразно интересите на учениците и родителите.</a:t>
            </a:r>
          </a:p>
          <a:p>
            <a:r>
              <a:rPr lang="bg-BG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Профилиращите предмети са едни и същи за ХІ и ХІІ клас</a:t>
            </a:r>
            <a:r>
              <a:rPr lang="bg-BG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bg-BG" alt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g-BG" sz="2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Учебните програми за профилирана подготовка </a:t>
            </a:r>
            <a:br>
              <a:rPr lang="bg-BG" sz="2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</a:br>
            <a:r>
              <a:rPr lang="bg-BG" sz="2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по английски език във втори гимназиален етап (Х</a:t>
            </a:r>
            <a:r>
              <a:rPr lang="en-US" sz="2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</a:t>
            </a:r>
            <a:r>
              <a:rPr lang="bg-BG" sz="2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– Х</a:t>
            </a:r>
            <a:r>
              <a:rPr lang="en-US" sz="2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II</a:t>
            </a:r>
            <a:r>
              <a:rPr lang="bg-BG" sz="2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клас)</a:t>
            </a:r>
            <a:endParaRPr lang="en-US" sz="24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sz="1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Предметът се изучава в </a:t>
            </a:r>
            <a:r>
              <a:rPr lang="en-US" sz="1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4 </a:t>
            </a:r>
            <a:r>
              <a:rPr lang="ru-RU" sz="1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задължителни модула и </a:t>
            </a:r>
            <a:r>
              <a:rPr lang="en-US" sz="1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1 </a:t>
            </a:r>
            <a:r>
              <a:rPr lang="ru-RU" sz="1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избираем модул в XI и XII клас.</a:t>
            </a:r>
            <a:br>
              <a:rPr lang="ru-RU" sz="1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Профилираното обучение по английски език във втори гимназиален етап на средната образователна степен е насочено към разширяване и обогатяване на основни знания, умения и отношения, свързани с изграждането на езикова, социолингвистична, прагматична, междукултурна и комуникативна компетентност на ученика.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911" y="2957227"/>
            <a:ext cx="3538538" cy="2123123"/>
          </a:xfr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5080350"/>
            <a:ext cx="3736181" cy="1236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6719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dirty="0"/>
            </a:br>
            <a:r>
              <a:rPr lang="ru-RU" sz="20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В 11 клас се изучават 4 задължителни модула с общ хорариум 144 часа - по 1 час седмично и един избираем модул с общ хорариум 72 часа - по 2 часа седмично</a:t>
            </a:r>
            <a:br>
              <a:rPr lang="ru-RU" sz="20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</a:br>
            <a:endParaRPr lang="en-US" sz="20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1552" y="2492896"/>
            <a:ext cx="3538728" cy="3310128"/>
          </a:xfrm>
        </p:spPr>
        <p:txBody>
          <a:bodyPr>
            <a:normAutofit fontScale="62500" lnSpcReduction="20000"/>
          </a:bodyPr>
          <a:lstStyle/>
          <a:p>
            <a:r>
              <a:rPr lang="bg-BG" sz="1600" i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Задължителни модули</a:t>
            </a:r>
            <a:r>
              <a:rPr lang="bg-BG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:</a:t>
            </a:r>
          </a:p>
          <a:p>
            <a:r>
              <a:rPr lang="bg-BG" sz="1600" b="1" i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Устно общуване</a:t>
            </a:r>
          </a:p>
          <a:p>
            <a:r>
              <a:rPr lang="bg-BG" sz="1600" b="1" i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Писмено общуване</a:t>
            </a:r>
          </a:p>
          <a:p>
            <a:r>
              <a:rPr lang="bg-BG" sz="1600" b="1" i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Езикът чрез литературата</a:t>
            </a:r>
          </a:p>
          <a:p>
            <a:r>
              <a:rPr lang="bg-BG" sz="1600" b="1" i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Култура и междукултурно общуване</a:t>
            </a:r>
          </a:p>
          <a:p>
            <a:r>
              <a:rPr lang="bg-BG" sz="1600" i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Избираем модул</a:t>
            </a:r>
            <a:r>
              <a:rPr lang="bg-BG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:</a:t>
            </a:r>
          </a:p>
          <a:p>
            <a:r>
              <a:rPr lang="bg-BG" sz="1600" b="1" i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Езикови практики</a:t>
            </a:r>
          </a:p>
          <a:p>
            <a:pPr marL="0" indent="0">
              <a:buNone/>
            </a:pPr>
            <a:r>
              <a:rPr lang="ru-RU" sz="16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В модулите „Устно общуване“ и „Писмено общуване“ се посочват очакваните резултати по уменията – слушане/ четене/ говорене/ писане, заложени в програмата на съответния модул. </a:t>
            </a:r>
          </a:p>
          <a:p>
            <a:pPr marL="0" indent="0">
              <a:buNone/>
            </a:pPr>
            <a:r>
              <a:rPr lang="ru-RU" sz="16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В модулите „Език и култура“ и „Езикови практики“ се посочват очакваните резултати по компетентности (познавателна / поведенческа / ценностна / стратегическа</a:t>
            </a:r>
          </a:p>
          <a:p>
            <a:pPr marL="0" indent="0">
              <a:buNone/>
            </a:pPr>
            <a:r>
              <a:rPr lang="ru-RU" sz="16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В избираемия модул се упражняват уменията за превод и комуникативните умения за устно и писмено общуване на английски език. Работи се с текстовете от модулите за култура и литература.</a:t>
            </a:r>
          </a:p>
          <a:p>
            <a:pPr marL="0" indent="0">
              <a:buNone/>
            </a:pPr>
            <a:endParaRPr lang="en-US" sz="1200" b="1" dirty="0"/>
          </a:p>
        </p:txBody>
      </p:sp>
      <p:pic>
        <p:nvPicPr>
          <p:cNvPr id="15" name="Content Placeholder 1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1983" y="2777729"/>
            <a:ext cx="1057274" cy="2482453"/>
          </a:xfr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9257" y="2777490"/>
            <a:ext cx="1321594" cy="248259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1" y="2777394"/>
            <a:ext cx="1371599" cy="2482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8524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В 12 клас се изучават 4 задължителни модула с общ хорариум 124 часа - по 1 час седмично и един избираем модул с общ хорариум 62 часа - по 2 часа седмично</a:t>
            </a:r>
            <a:endParaRPr lang="en-US" sz="16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bg-BG" i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Задължителни модули</a:t>
            </a:r>
            <a:r>
              <a:rPr lang="bg-BG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:</a:t>
            </a:r>
          </a:p>
          <a:p>
            <a:r>
              <a:rPr lang="bg-BG" b="1" i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Устно общуване</a:t>
            </a:r>
          </a:p>
          <a:p>
            <a:r>
              <a:rPr lang="bg-BG" b="1" i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Писмено общуване</a:t>
            </a:r>
          </a:p>
          <a:p>
            <a:r>
              <a:rPr lang="bg-BG" b="1" i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Езикът чрез литературата</a:t>
            </a:r>
          </a:p>
          <a:p>
            <a:r>
              <a:rPr lang="bg-BG" b="1" i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Култура и междукултурно общуване</a:t>
            </a:r>
          </a:p>
          <a:p>
            <a:r>
              <a:rPr lang="bg-BG" i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Избираем модул</a:t>
            </a:r>
            <a:r>
              <a:rPr lang="bg-BG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:</a:t>
            </a:r>
          </a:p>
          <a:p>
            <a:r>
              <a:rPr lang="bg-BG" b="1" i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Езикови практики</a:t>
            </a: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В модулите „Устно общуване“ и „Писмено общуване“ се посочват очакваните резултати по уменията – слушане/ четене/ говорене/ писане, заложени в програмата на съответния модул. </a:t>
            </a: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В модулите „Език и култура“ и „Езикови практики“ се посочват очакваните резултати по компетентности (познавателна / поведенческа / ценностна / стратегическа</a:t>
            </a: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В избираемия модул се набляга на всякакъв вид езикови практики, свързани с всички задължителни модули, както и с подготовката за ДЗИ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8757" y="3529013"/>
            <a:ext cx="1911262" cy="1339712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404664"/>
            <a:ext cx="1450630" cy="163417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59" y="3130549"/>
            <a:ext cx="2788841" cy="1828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4131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1385887"/>
            <a:ext cx="4237436" cy="1100138"/>
          </a:xfrm>
        </p:spPr>
        <p:txBody>
          <a:bodyPr>
            <a:noAutofit/>
          </a:bodyPr>
          <a:lstStyle/>
          <a:p>
            <a:r>
              <a:rPr lang="ru-RU" sz="15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Обучението по ПП и възможността за избор на професия както и изучаването на предмета и избора на специалност във ВУ в България и в чужбина</a:t>
            </a:r>
            <a:endParaRPr lang="en-US" sz="15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963" y="1935956"/>
            <a:ext cx="2751535" cy="3100388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84" y="2708920"/>
            <a:ext cx="4237436" cy="2501008"/>
          </a:xfrm>
        </p:spPr>
        <p:txBody>
          <a:bodyPr>
            <a:normAutofit fontScale="25000" lnSpcReduction="20000"/>
          </a:bodyPr>
          <a:lstStyle/>
          <a:p>
            <a:pPr algn="just"/>
            <a:r>
              <a:rPr lang="ru-RU" sz="48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Чуждоезиковата компетентност е втора ключова компетентност в Европейската сертификационна рамка за ключови компетентности след родния език;</a:t>
            </a:r>
          </a:p>
          <a:p>
            <a:pPr algn="just"/>
            <a:r>
              <a:rPr lang="ru-RU" sz="48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След завършване на средното си образование учениците могат да продължат обучението си във висши учебни заведения в страната и чужбина, по всякакви специалности;</a:t>
            </a:r>
          </a:p>
          <a:p>
            <a:pPr algn="just"/>
            <a:r>
              <a:rPr lang="ru-RU" sz="48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Целта на ПП е кандидатстване в университети в България и чужбина и използване на чуждия език като конкурентоспособна компетентност;</a:t>
            </a:r>
          </a:p>
          <a:p>
            <a:pPr algn="just"/>
            <a:r>
              <a:rPr lang="ru-RU" sz="48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Задължителен език в бизнес средите, в ИТ, за пилотите и дипломатите е английският език. Той трябва да се владее на високо говоримо и писмено ниво. Това е езикът за кандидатстване в най-елитните университети в света. В българските университети с английски език се кандидатства в престижните международни факултети.</a:t>
            </a:r>
            <a:endParaRPr lang="en-US" sz="48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83876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6000"/>
                <a:shade val="99000"/>
                <a:satMod val="140000"/>
              </a:schemeClr>
            </a:gs>
            <a:gs pos="65000">
              <a:schemeClr val="bg1">
                <a:tint val="100000"/>
                <a:shade val="80000"/>
                <a:satMod val="130000"/>
              </a:schemeClr>
            </a:gs>
            <a:gs pos="100000">
              <a:schemeClr val="bg1">
                <a:tint val="100000"/>
                <a:shade val="48000"/>
                <a:satMod val="120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Spain Archives | Svet's Travel Guides">
            <a:extLst>
              <a:ext uri="{FF2B5EF4-FFF2-40B4-BE49-F238E27FC236}">
                <a16:creationId xmlns:a16="http://schemas.microsoft.com/office/drawing/2014/main" id="{35A4E80A-C719-4B54-8D24-DF76895D40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57" b="117"/>
          <a:stretch/>
        </p:blipFill>
        <p:spPr bwMode="auto">
          <a:xfrm>
            <a:off x="15" y="857257"/>
            <a:ext cx="9143985" cy="5143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E561AC0E-7195-4ACF-AA0A-5E2923A987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2960" y="1426464"/>
            <a:ext cx="7543800" cy="2674620"/>
          </a:xfrm>
        </p:spPr>
        <p:txBody>
          <a:bodyPr rtlCol="0">
            <a:normAutofit/>
          </a:bodyPr>
          <a:lstStyle/>
          <a:p>
            <a:pPr rtl="0"/>
            <a:r>
              <a:rPr lang="bg-BG" b="1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Испански език</a:t>
            </a:r>
            <a:endParaRPr lang="bg-BG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814253EE-4FA2-4843-BE27-C7D5B08FFB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5038" y="4198965"/>
            <a:ext cx="7543800" cy="857250"/>
          </a:xfrm>
        </p:spPr>
        <p:txBody>
          <a:bodyPr rtlCol="0">
            <a:normAutofit/>
          </a:bodyPr>
          <a:lstStyle/>
          <a:p>
            <a:pPr rtl="0"/>
            <a:r>
              <a:rPr lang="bg-BG" b="1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профилираната подготовка във втори гимназиален етап(11-12 клас) за постигане на ниво в.1.1 от ОЕЕР</a:t>
            </a:r>
            <a:endParaRPr lang="bg-BG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4071767D-5FF7-4508-B8B7-BB60FF3AB2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05744" y="4114800"/>
            <a:ext cx="7406640" cy="0"/>
          </a:xfrm>
          <a:prstGeom prst="line">
            <a:avLst/>
          </a:prstGeom>
          <a:ln w="6350">
            <a:solidFill>
              <a:schemeClr val="tx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>
            <a:extLst>
              <a:ext uri="{FF2B5EF4-FFF2-40B4-BE49-F238E27FC236}">
                <a16:creationId xmlns:a16="http://schemas.microsoft.com/office/drawing/2014/main" id="{C4E89C94-E462-4566-A15A-32835FD68B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" y="5607987"/>
            <a:ext cx="9143989" cy="498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E25F4A20-71FB-4A26-92E2-89DED49264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657850"/>
            <a:ext cx="91440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530330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9" name="Rectangle 138">
            <a:extLst>
              <a:ext uri="{FF2B5EF4-FFF2-40B4-BE49-F238E27FC236}">
                <a16:creationId xmlns:a16="http://schemas.microsoft.com/office/drawing/2014/main" id="{20E9A622-9996-4927-BBCD-AEE2687BE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857250"/>
            <a:ext cx="9139736" cy="51435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51DE3FC3-BAC1-4105-9620-4FB64EDCE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" y="857250"/>
            <a:ext cx="3442705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CECA509E-0866-4D4B-BD78-A79EFF4E9F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276" y="1196752"/>
            <a:ext cx="2700176" cy="4608511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bg-BG" sz="250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Профилираната подготовка по испански език във втори гимназиален етап има за цел да доразвие и обогати  езиковата, социокултурната и стратегическата компетентност на учениците, като им изгради умения  за пълноценно и адекватно общуване на испански език, а именно разбиране при слушане и четене, изразяване в писмена и устна форма без особени затруднения.   Предметът се изучава в </a:t>
            </a:r>
            <a:r>
              <a:rPr lang="de-DE" sz="250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XI </a:t>
            </a:r>
            <a:r>
              <a:rPr lang="bg-BG" sz="250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клас в два задължителни и един избираем модул, а в </a:t>
            </a:r>
            <a:r>
              <a:rPr lang="de-DE" sz="250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XII</a:t>
            </a:r>
            <a:r>
              <a:rPr lang="bg-BG" sz="250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клас в четири задължителни и един избираем модул, което дава възможност на учениците както да </a:t>
            </a:r>
            <a:r>
              <a:rPr lang="bg-BG" sz="2500" b="0" i="0" u="none" strike="noStrike" baseline="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изградят положително отношение към изучаването на испанския език и испаноезичната култура, така и  да осъзнаят  </a:t>
            </a:r>
            <a:r>
              <a:rPr lang="bg-BG" sz="250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н</a:t>
            </a:r>
            <a:r>
              <a:rPr lang="bg-BG" sz="2500" b="0" i="0" u="none" strike="noStrike" baseline="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еобходимостта от владеенето на чужд</a:t>
            </a:r>
            <a:r>
              <a:rPr lang="bg-BG" sz="2500" b="0" i="0" u="none" strike="noStrike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език като фактор за тяхното </a:t>
            </a:r>
            <a:r>
              <a:rPr lang="bg-BG" sz="2500" b="0" i="0" u="none" strike="noStrike" baseline="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интелектуално израстване. </a:t>
            </a:r>
            <a:endParaRPr lang="bg-BG" sz="2500" dirty="0">
              <a:solidFill>
                <a:srgbClr val="FFFFFF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endParaRPr lang="en-US" sz="1125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CEF02B21-6D04-4A6A-B03E-CF7642D591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3009" y="857250"/>
            <a:ext cx="48006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074" name="Picture 2" descr="71,322 Valencia Spain Stock Photos, Pictures &amp; Royalty-Free Images - iStock">
            <a:extLst>
              <a:ext uri="{FF2B5EF4-FFF2-40B4-BE49-F238E27FC236}">
                <a16:creationId xmlns:a16="http://schemas.microsoft.com/office/drawing/2014/main" id="{77381F52-3772-4C30-A91E-3B1F2FC604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50" r="16230" b="-4"/>
          <a:stretch/>
        </p:blipFill>
        <p:spPr bwMode="auto">
          <a:xfrm>
            <a:off x="3609121" y="855259"/>
            <a:ext cx="2704982" cy="2518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5" name="Rectangle 144">
            <a:extLst>
              <a:ext uri="{FF2B5EF4-FFF2-40B4-BE49-F238E27FC236}">
                <a16:creationId xmlns:a16="http://schemas.microsoft.com/office/drawing/2014/main" id="{97E39010-823C-439A-B438-FEEDF5490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210" y="857250"/>
            <a:ext cx="2707526" cy="25169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3078" name="Picture 6" descr="Contemporary Spain | UCEAP">
            <a:extLst>
              <a:ext uri="{FF2B5EF4-FFF2-40B4-BE49-F238E27FC236}">
                <a16:creationId xmlns:a16="http://schemas.microsoft.com/office/drawing/2014/main" id="{C231BE72-832E-4583-ACFD-0732B8AA03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6" r="-2" b="-2"/>
          <a:stretch/>
        </p:blipFill>
        <p:spPr bwMode="auto">
          <a:xfrm>
            <a:off x="3609121" y="3485928"/>
            <a:ext cx="5530616" cy="2514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Spain 2021 | Ultimate Guide To Where To Go, Eat &amp; Sleep in Spain | Time Ou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2208" y="857250"/>
            <a:ext cx="2708366" cy="2516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09931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20E9A622-9996-4927-BBCD-AEE2687BE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857250"/>
            <a:ext cx="9139736" cy="51435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51DE3FC3-BAC1-4105-9620-4FB64EDCE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" y="857250"/>
            <a:ext cx="3442705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D7E28FC4-B478-40FA-AE23-6395D63EA494}"/>
              </a:ext>
            </a:extLst>
          </p:cNvPr>
          <p:cNvSpPr txBox="1"/>
          <p:nvPr/>
        </p:nvSpPr>
        <p:spPr>
          <a:xfrm>
            <a:off x="367600" y="1516925"/>
            <a:ext cx="2707527" cy="4062298"/>
          </a:xfrm>
          <a:prstGeom prst="rect">
            <a:avLst/>
          </a:prstGeom>
        </p:spPr>
        <p:txBody>
          <a:bodyPr vert="horz" lIns="0" tIns="34290" rIns="0" bIns="34290" rtlCol="0">
            <a:normAutofit fontScale="92500" lnSpcReduction="20000"/>
          </a:bodyPr>
          <a:lstStyle/>
          <a:p>
            <a:pPr algn="just" defTabSz="68580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450"/>
              </a:spcAft>
              <a:buClr>
                <a:srgbClr val="E48312"/>
              </a:buClr>
            </a:pPr>
            <a:r>
              <a:rPr lang="en-US" sz="1500" dirty="0" err="1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Учебните</a:t>
            </a:r>
            <a:r>
              <a:rPr lang="en-US" sz="150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500" dirty="0" err="1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програми</a:t>
            </a:r>
            <a:r>
              <a:rPr lang="en-US" sz="150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500" dirty="0" err="1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за</a:t>
            </a:r>
            <a:r>
              <a:rPr lang="en-US" sz="150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500" dirty="0" err="1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задължителните</a:t>
            </a:r>
            <a:r>
              <a:rPr lang="en-US" sz="150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500" dirty="0" err="1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модули</a:t>
            </a:r>
            <a:r>
              <a:rPr lang="bg-BG" sz="150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са разработени съобразно с Референтните документи на ЕС, а именно:</a:t>
            </a:r>
            <a:r>
              <a:rPr lang="es-ES" sz="150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bg-BG" sz="150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Общата европейска езикова рамка, Европейската референтна рамка за ключови компетентности и Европейската рамка за учене през целия живот.</a:t>
            </a:r>
            <a:r>
              <a:rPr lang="en-US" sz="150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500" dirty="0" err="1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Тематичните</a:t>
            </a:r>
            <a:r>
              <a:rPr lang="en-US" sz="150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500" dirty="0" err="1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области</a:t>
            </a:r>
            <a:r>
              <a:rPr lang="bg-BG" sz="150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езиковите средства, устните и писмените речеви дейности в програмите с</a:t>
            </a:r>
            <a:r>
              <a:rPr lang="en-US" sz="150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а </a:t>
            </a:r>
            <a:r>
              <a:rPr lang="en-US" sz="1500" dirty="0" err="1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съобразени</a:t>
            </a:r>
            <a:r>
              <a:rPr lang="en-US" sz="150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с </a:t>
            </a:r>
            <a:r>
              <a:rPr lang="en-US" sz="1500" dirty="0" err="1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интересите</a:t>
            </a:r>
            <a:r>
              <a:rPr lang="en-US" sz="150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с </a:t>
            </a:r>
            <a:r>
              <a:rPr lang="en-US" sz="1500" dirty="0" err="1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възрастовите</a:t>
            </a:r>
            <a:r>
              <a:rPr lang="en-US" sz="150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500" dirty="0" err="1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особености</a:t>
            </a:r>
            <a:r>
              <a:rPr lang="en-US" sz="150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и </a:t>
            </a:r>
            <a:r>
              <a:rPr lang="en-US" sz="1500" dirty="0" err="1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опита</a:t>
            </a:r>
            <a:r>
              <a:rPr lang="en-US" sz="150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500" dirty="0" err="1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на</a:t>
            </a:r>
            <a:r>
              <a:rPr lang="en-US" sz="150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500" dirty="0" err="1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учениците</a:t>
            </a:r>
            <a:r>
              <a:rPr lang="bg-BG" sz="150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следвайки спираловидния принцип на повтаряемост и постепенно разширяване на знанията, уменията и компетентостите, отнасящи се до целия етап на обучение.</a:t>
            </a:r>
            <a:br>
              <a:rPr lang="en-US" sz="150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</a:br>
            <a:r>
              <a:rPr lang="en-US" sz="150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В </a:t>
            </a:r>
            <a:r>
              <a:rPr lang="en-US" sz="1500" dirty="0" err="1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часовете</a:t>
            </a:r>
            <a:r>
              <a:rPr lang="en-US" sz="150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500" dirty="0" err="1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за</a:t>
            </a:r>
            <a:r>
              <a:rPr lang="en-US" sz="150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500" dirty="0" err="1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избираем</a:t>
            </a:r>
            <a:r>
              <a:rPr lang="en-US" sz="150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500" dirty="0" err="1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модул</a:t>
            </a:r>
            <a:r>
              <a:rPr lang="en-US" sz="150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500" dirty="0" err="1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се</a:t>
            </a:r>
            <a:r>
              <a:rPr lang="en-US" sz="150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500" dirty="0" err="1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усъвършенстват</a:t>
            </a:r>
            <a:r>
              <a:rPr lang="en-US" sz="150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500" dirty="0" err="1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уменията</a:t>
            </a:r>
            <a:r>
              <a:rPr lang="en-US" sz="150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500" dirty="0" err="1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за</a:t>
            </a:r>
            <a:r>
              <a:rPr lang="en-US" sz="150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500" dirty="0" err="1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писмен</a:t>
            </a:r>
            <a:r>
              <a:rPr lang="en-US" sz="150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и </a:t>
            </a:r>
            <a:r>
              <a:rPr lang="en-US" sz="1500" dirty="0" err="1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устен</a:t>
            </a:r>
            <a:r>
              <a:rPr lang="en-US" sz="150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500" dirty="0" err="1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превод</a:t>
            </a:r>
            <a:r>
              <a:rPr lang="en-US" sz="150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sz="1500" dirty="0" err="1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както</a:t>
            </a:r>
            <a:r>
              <a:rPr lang="en-US" sz="150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и </a:t>
            </a:r>
            <a:r>
              <a:rPr lang="en-US" sz="1500" dirty="0" err="1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комуникативните</a:t>
            </a:r>
            <a:r>
              <a:rPr lang="en-US" sz="150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500" dirty="0" err="1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умения</a:t>
            </a:r>
            <a:r>
              <a:rPr lang="en-US" sz="15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CEF02B21-6D04-4A6A-B03E-CF7642D591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3009" y="857250"/>
            <a:ext cx="48006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098" name="Picture 2" descr="In Spain, Employers Contend with Pandemic's Changing Impact">
            <a:extLst>
              <a:ext uri="{FF2B5EF4-FFF2-40B4-BE49-F238E27FC236}">
                <a16:creationId xmlns:a16="http://schemas.microsoft.com/office/drawing/2014/main" id="{A79BDDB9-1DB1-4748-803F-820361BE67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5" r="29981" b="-1"/>
          <a:stretch/>
        </p:blipFill>
        <p:spPr bwMode="auto">
          <a:xfrm>
            <a:off x="3609121" y="855259"/>
            <a:ext cx="2704982" cy="2518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Rectangle 80">
            <a:extLst>
              <a:ext uri="{FF2B5EF4-FFF2-40B4-BE49-F238E27FC236}">
                <a16:creationId xmlns:a16="http://schemas.microsoft.com/office/drawing/2014/main" id="{97E39010-823C-439A-B438-FEEDF5490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210" y="857250"/>
            <a:ext cx="2707526" cy="25169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100" name="Picture 4" descr="Spain | Production Service Network">
            <a:extLst>
              <a:ext uri="{FF2B5EF4-FFF2-40B4-BE49-F238E27FC236}">
                <a16:creationId xmlns:a16="http://schemas.microsoft.com/office/drawing/2014/main" id="{621BC41D-3072-4428-8A63-5123934081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39" r="-1" b="-1"/>
          <a:stretch/>
        </p:blipFill>
        <p:spPr bwMode="auto">
          <a:xfrm>
            <a:off x="6432210" y="857258"/>
            <a:ext cx="2707526" cy="2516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Spain | Crawford &amp; Company | US-Global">
            <a:extLst>
              <a:ext uri="{FF2B5EF4-FFF2-40B4-BE49-F238E27FC236}">
                <a16:creationId xmlns:a16="http://schemas.microsoft.com/office/drawing/2014/main" id="{CBEE08F1-51EB-438A-A486-B583C614AF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6" r="-2" b="-2"/>
          <a:stretch/>
        </p:blipFill>
        <p:spPr bwMode="auto">
          <a:xfrm>
            <a:off x="3609121" y="3485928"/>
            <a:ext cx="5530616" cy="2514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10416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Графика 3" descr="Pen with solid fill">
            <a:extLst>
              <a:ext uri="{FF2B5EF4-FFF2-40B4-BE49-F238E27FC236}">
                <a16:creationId xmlns:a16="http://schemas.microsoft.com/office/drawing/2014/main" id="{11FAE866-0546-4DAD-9AD6-CAC50E0B3D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86301" y="3078762"/>
            <a:ext cx="1023648" cy="1023648"/>
          </a:xfrm>
          <a:prstGeom prst="rect">
            <a:avLst/>
          </a:prstGeom>
        </p:spPr>
      </p:pic>
      <p:pic>
        <p:nvPicPr>
          <p:cNvPr id="5" name="Графика 4" descr="Open book with solid fill">
            <a:extLst>
              <a:ext uri="{FF2B5EF4-FFF2-40B4-BE49-F238E27FC236}">
                <a16:creationId xmlns:a16="http://schemas.microsoft.com/office/drawing/2014/main" id="{3A76C386-13F1-41DD-BD54-C69C749A3C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21378" y="3018134"/>
            <a:ext cx="1144905" cy="1144905"/>
          </a:xfrm>
          <a:prstGeom prst="rect">
            <a:avLst/>
          </a:prstGeom>
        </p:spPr>
      </p:pic>
      <p:pic>
        <p:nvPicPr>
          <p:cNvPr id="6" name="Графика 5" descr="Classroom with solid fill">
            <a:extLst>
              <a:ext uri="{FF2B5EF4-FFF2-40B4-BE49-F238E27FC236}">
                <a16:creationId xmlns:a16="http://schemas.microsoft.com/office/drawing/2014/main" id="{80D4F0FB-291F-477A-AD0B-FC27EE54407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57610" y="1179507"/>
            <a:ext cx="1023649" cy="1023649"/>
          </a:xfrm>
          <a:prstGeom prst="rect">
            <a:avLst/>
          </a:prstGeom>
        </p:spPr>
      </p:pic>
      <p:pic>
        <p:nvPicPr>
          <p:cNvPr id="11" name="Графика 10" descr="Chat with solid fill">
            <a:extLst>
              <a:ext uri="{FF2B5EF4-FFF2-40B4-BE49-F238E27FC236}">
                <a16:creationId xmlns:a16="http://schemas.microsoft.com/office/drawing/2014/main" id="{DA862ACA-F0A9-4D87-BF58-9DFD320DF19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57610" y="2898849"/>
            <a:ext cx="1297751" cy="1297751"/>
          </a:xfrm>
          <a:prstGeom prst="rect">
            <a:avLst/>
          </a:prstGeom>
        </p:spPr>
      </p:pic>
      <p:sp>
        <p:nvSpPr>
          <p:cNvPr id="13" name="Текстово поле 12">
            <a:extLst>
              <a:ext uri="{FF2B5EF4-FFF2-40B4-BE49-F238E27FC236}">
                <a16:creationId xmlns:a16="http://schemas.microsoft.com/office/drawing/2014/main" id="{9BD16C17-04DE-4D55-9307-067A9F7578D3}"/>
              </a:ext>
            </a:extLst>
          </p:cNvPr>
          <p:cNvSpPr txBox="1"/>
          <p:nvPr/>
        </p:nvSpPr>
        <p:spPr>
          <a:xfrm>
            <a:off x="2055361" y="1327724"/>
            <a:ext cx="4572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de-DE" b="1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XI </a:t>
            </a:r>
            <a:r>
              <a:rPr lang="bg-BG" b="1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клас</a:t>
            </a:r>
            <a:r>
              <a:rPr lang="en-US" b="1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bg-BG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(216 учебни часа)</a:t>
            </a:r>
            <a:br>
              <a:rPr lang="bg-BG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dirty="0">
              <a:solidFill>
                <a:srgbClr val="000000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Текстово поле 14">
            <a:extLst>
              <a:ext uri="{FF2B5EF4-FFF2-40B4-BE49-F238E27FC236}">
                <a16:creationId xmlns:a16="http://schemas.microsoft.com/office/drawing/2014/main" id="{F2730199-44D5-43B5-83E3-15FF1B701D18}"/>
              </a:ext>
            </a:extLst>
          </p:cNvPr>
          <p:cNvSpPr txBox="1"/>
          <p:nvPr/>
        </p:nvSpPr>
        <p:spPr>
          <a:xfrm>
            <a:off x="183657" y="4237615"/>
            <a:ext cx="2754299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bg-BG" sz="1350" b="1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„Устно общуване“</a:t>
            </a:r>
            <a:endParaRPr lang="en-US" sz="1350" b="1" dirty="0">
              <a:solidFill>
                <a:srgbClr val="000000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bg-BG" sz="1350" b="1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(72 учебни часа)</a:t>
            </a:r>
          </a:p>
        </p:txBody>
      </p:sp>
      <p:sp>
        <p:nvSpPr>
          <p:cNvPr id="17" name="Текстово поле 16">
            <a:extLst>
              <a:ext uri="{FF2B5EF4-FFF2-40B4-BE49-F238E27FC236}">
                <a16:creationId xmlns:a16="http://schemas.microsoft.com/office/drawing/2014/main" id="{1AFAC90E-3ADE-4632-A0F8-3F4844BE29A7}"/>
              </a:ext>
            </a:extLst>
          </p:cNvPr>
          <p:cNvSpPr txBox="1"/>
          <p:nvPr/>
        </p:nvSpPr>
        <p:spPr>
          <a:xfrm>
            <a:off x="3293062" y="4218308"/>
            <a:ext cx="2794802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bg-BG" sz="1350" b="1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„Писмено общуване“</a:t>
            </a:r>
            <a:endParaRPr lang="en-US" sz="1350" b="1" dirty="0">
              <a:solidFill>
                <a:srgbClr val="000000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bg-BG" sz="1350" b="1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(72 учебни часа)</a:t>
            </a:r>
          </a:p>
        </p:txBody>
      </p:sp>
      <p:sp>
        <p:nvSpPr>
          <p:cNvPr id="19" name="Текстово поле 18">
            <a:extLst>
              <a:ext uri="{FF2B5EF4-FFF2-40B4-BE49-F238E27FC236}">
                <a16:creationId xmlns:a16="http://schemas.microsoft.com/office/drawing/2014/main" id="{04A626B3-C1AF-4CF9-B79A-7CACEA7DD6B6}"/>
              </a:ext>
            </a:extLst>
          </p:cNvPr>
          <p:cNvSpPr txBox="1"/>
          <p:nvPr/>
        </p:nvSpPr>
        <p:spPr>
          <a:xfrm>
            <a:off x="6438530" y="4218308"/>
            <a:ext cx="2521814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bg-BG" sz="1350" b="1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„ Превод и комуникации“</a:t>
            </a:r>
          </a:p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bg-BG" sz="1350" b="1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(72 учебни часа)</a:t>
            </a:r>
          </a:p>
        </p:txBody>
      </p:sp>
      <p:sp>
        <p:nvSpPr>
          <p:cNvPr id="21" name="Текстово поле 20">
            <a:extLst>
              <a:ext uri="{FF2B5EF4-FFF2-40B4-BE49-F238E27FC236}">
                <a16:creationId xmlns:a16="http://schemas.microsoft.com/office/drawing/2014/main" id="{95DEC969-4C4C-4F8C-A2C8-A5F95055C077}"/>
              </a:ext>
            </a:extLst>
          </p:cNvPr>
          <p:cNvSpPr txBox="1"/>
          <p:nvPr/>
        </p:nvSpPr>
        <p:spPr>
          <a:xfrm>
            <a:off x="604199" y="2605315"/>
            <a:ext cx="2015786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bg-BG" sz="1350" b="1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Задължителен модул:</a:t>
            </a:r>
          </a:p>
        </p:txBody>
      </p:sp>
      <p:sp>
        <p:nvSpPr>
          <p:cNvPr id="22" name="Текстово поле 21">
            <a:extLst>
              <a:ext uri="{FF2B5EF4-FFF2-40B4-BE49-F238E27FC236}">
                <a16:creationId xmlns:a16="http://schemas.microsoft.com/office/drawing/2014/main" id="{4FC7A218-83DF-4DAE-8196-8A63272532D3}"/>
              </a:ext>
            </a:extLst>
          </p:cNvPr>
          <p:cNvSpPr txBox="1"/>
          <p:nvPr/>
        </p:nvSpPr>
        <p:spPr>
          <a:xfrm>
            <a:off x="3738055" y="2605315"/>
            <a:ext cx="2015786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bg-BG" sz="1350" b="1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Задължителен модул</a:t>
            </a:r>
            <a:r>
              <a:rPr lang="bg-BG" sz="135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24" name="Текстово поле 23">
            <a:extLst>
              <a:ext uri="{FF2B5EF4-FFF2-40B4-BE49-F238E27FC236}">
                <a16:creationId xmlns:a16="http://schemas.microsoft.com/office/drawing/2014/main" id="{7A05AF6A-8205-4768-B220-573598C8769F}"/>
              </a:ext>
            </a:extLst>
          </p:cNvPr>
          <p:cNvSpPr txBox="1"/>
          <p:nvPr/>
        </p:nvSpPr>
        <p:spPr>
          <a:xfrm>
            <a:off x="6947887" y="2605315"/>
            <a:ext cx="1503101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bg-BG" sz="1350" b="1" i="1" u="sng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Избираем модул</a:t>
            </a:r>
            <a:r>
              <a:rPr lang="bg-BG" sz="1350" b="1" i="1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cxnSp>
        <p:nvCxnSpPr>
          <p:cNvPr id="26" name="Право съединение 25">
            <a:extLst>
              <a:ext uri="{FF2B5EF4-FFF2-40B4-BE49-F238E27FC236}">
                <a16:creationId xmlns:a16="http://schemas.microsoft.com/office/drawing/2014/main" id="{BD05CCF0-FC3F-41EA-9CDA-0CF9C457AEF1}"/>
              </a:ext>
            </a:extLst>
          </p:cNvPr>
          <p:cNvCxnSpPr/>
          <p:nvPr/>
        </p:nvCxnSpPr>
        <p:spPr>
          <a:xfrm>
            <a:off x="3069455" y="2481863"/>
            <a:ext cx="0" cy="25501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аво съединение 28">
            <a:extLst>
              <a:ext uri="{FF2B5EF4-FFF2-40B4-BE49-F238E27FC236}">
                <a16:creationId xmlns:a16="http://schemas.microsoft.com/office/drawing/2014/main" id="{15597C04-5132-479C-90D5-8EB4D88B199B}"/>
              </a:ext>
            </a:extLst>
          </p:cNvPr>
          <p:cNvCxnSpPr/>
          <p:nvPr/>
        </p:nvCxnSpPr>
        <p:spPr>
          <a:xfrm>
            <a:off x="6338657" y="2481863"/>
            <a:ext cx="0" cy="25501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67781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Графика 3" descr="Pen with solid fill">
            <a:extLst>
              <a:ext uri="{FF2B5EF4-FFF2-40B4-BE49-F238E27FC236}">
                <a16:creationId xmlns:a16="http://schemas.microsoft.com/office/drawing/2014/main" id="{A18D8355-C590-4299-A1C3-DEB5D022C2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12101" y="2952670"/>
            <a:ext cx="714878" cy="714878"/>
          </a:xfrm>
          <a:prstGeom prst="rect">
            <a:avLst/>
          </a:prstGeom>
        </p:spPr>
      </p:pic>
      <p:pic>
        <p:nvPicPr>
          <p:cNvPr id="6" name="Графика 5" descr="Chat with solid fill">
            <a:extLst>
              <a:ext uri="{FF2B5EF4-FFF2-40B4-BE49-F238E27FC236}">
                <a16:creationId xmlns:a16="http://schemas.microsoft.com/office/drawing/2014/main" id="{B9A92C5C-9024-4135-806D-3648E781A27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6828" y="2835178"/>
            <a:ext cx="822530" cy="822530"/>
          </a:xfrm>
          <a:prstGeom prst="rect">
            <a:avLst/>
          </a:prstGeom>
        </p:spPr>
      </p:pic>
      <p:sp>
        <p:nvSpPr>
          <p:cNvPr id="7" name="Текстово поле 6">
            <a:extLst>
              <a:ext uri="{FF2B5EF4-FFF2-40B4-BE49-F238E27FC236}">
                <a16:creationId xmlns:a16="http://schemas.microsoft.com/office/drawing/2014/main" id="{CE73A324-4528-4E22-A91B-7DDE72FF407D}"/>
              </a:ext>
            </a:extLst>
          </p:cNvPr>
          <p:cNvSpPr txBox="1"/>
          <p:nvPr/>
        </p:nvSpPr>
        <p:spPr>
          <a:xfrm>
            <a:off x="2055361" y="1327724"/>
            <a:ext cx="4572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de-DE" b="1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XI</a:t>
            </a:r>
            <a:r>
              <a:rPr lang="en-US" b="1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de-DE" b="1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bg-BG" b="1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клас</a:t>
            </a:r>
            <a:r>
              <a:rPr lang="en-US" b="1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bg-BG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186</a:t>
            </a:r>
            <a:r>
              <a:rPr lang="bg-BG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учебни часа)</a:t>
            </a:r>
            <a:br>
              <a:rPr lang="bg-BG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dirty="0">
              <a:solidFill>
                <a:srgbClr val="000000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Текстово поле 7">
            <a:extLst>
              <a:ext uri="{FF2B5EF4-FFF2-40B4-BE49-F238E27FC236}">
                <a16:creationId xmlns:a16="http://schemas.microsoft.com/office/drawing/2014/main" id="{4CF8206B-EAD4-41F6-B141-6C1C1BEE8CCA}"/>
              </a:ext>
            </a:extLst>
          </p:cNvPr>
          <p:cNvSpPr txBox="1"/>
          <p:nvPr/>
        </p:nvSpPr>
        <p:spPr>
          <a:xfrm>
            <a:off x="1723414" y="3790976"/>
            <a:ext cx="1912670" cy="715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bg-BG" sz="135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bg-BG" sz="1350" b="1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Писмено общуване“</a:t>
            </a:r>
            <a:endParaRPr lang="en-US" sz="1350" b="1" dirty="0">
              <a:solidFill>
                <a:srgbClr val="000000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bg-BG" sz="1350" b="1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(31 учебни часа)</a:t>
            </a:r>
          </a:p>
        </p:txBody>
      </p:sp>
      <p:sp>
        <p:nvSpPr>
          <p:cNvPr id="9" name="Текстово поле 8">
            <a:extLst>
              <a:ext uri="{FF2B5EF4-FFF2-40B4-BE49-F238E27FC236}">
                <a16:creationId xmlns:a16="http://schemas.microsoft.com/office/drawing/2014/main" id="{174F3ABC-B0CD-430F-869B-8B3650A139C4}"/>
              </a:ext>
            </a:extLst>
          </p:cNvPr>
          <p:cNvSpPr txBox="1"/>
          <p:nvPr/>
        </p:nvSpPr>
        <p:spPr>
          <a:xfrm>
            <a:off x="3738055" y="2481863"/>
            <a:ext cx="2015786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bg-BG" sz="1350" b="1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Задължителен модул</a:t>
            </a:r>
            <a:r>
              <a:rPr lang="bg-BG" sz="135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0" name="Текстово поле 9">
            <a:extLst>
              <a:ext uri="{FF2B5EF4-FFF2-40B4-BE49-F238E27FC236}">
                <a16:creationId xmlns:a16="http://schemas.microsoft.com/office/drawing/2014/main" id="{DE7F5172-BD3E-4F6E-9F33-2510728FD1FA}"/>
              </a:ext>
            </a:extLst>
          </p:cNvPr>
          <p:cNvSpPr txBox="1"/>
          <p:nvPr/>
        </p:nvSpPr>
        <p:spPr>
          <a:xfrm>
            <a:off x="7574512" y="2540476"/>
            <a:ext cx="1575743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bg-BG" sz="1350" b="1" i="1" u="sng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Избираем модул:</a:t>
            </a:r>
          </a:p>
        </p:txBody>
      </p:sp>
      <p:cxnSp>
        <p:nvCxnSpPr>
          <p:cNvPr id="11" name="Право съединение 10">
            <a:extLst>
              <a:ext uri="{FF2B5EF4-FFF2-40B4-BE49-F238E27FC236}">
                <a16:creationId xmlns:a16="http://schemas.microsoft.com/office/drawing/2014/main" id="{3BCA55FD-BFBF-49F2-84FF-19CC8CD8ED63}"/>
              </a:ext>
            </a:extLst>
          </p:cNvPr>
          <p:cNvCxnSpPr/>
          <p:nvPr/>
        </p:nvCxnSpPr>
        <p:spPr>
          <a:xfrm>
            <a:off x="1768106" y="2481863"/>
            <a:ext cx="0" cy="25501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аво съединение 11">
            <a:extLst>
              <a:ext uri="{FF2B5EF4-FFF2-40B4-BE49-F238E27FC236}">
                <a16:creationId xmlns:a16="http://schemas.microsoft.com/office/drawing/2014/main" id="{70A574BA-8EDA-47DF-80DF-39E8CAF6CAE0}"/>
              </a:ext>
            </a:extLst>
          </p:cNvPr>
          <p:cNvCxnSpPr/>
          <p:nvPr/>
        </p:nvCxnSpPr>
        <p:spPr>
          <a:xfrm>
            <a:off x="5559651" y="2481863"/>
            <a:ext cx="0" cy="25501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Графика 12" descr="Classroom with solid fill">
            <a:extLst>
              <a:ext uri="{FF2B5EF4-FFF2-40B4-BE49-F238E27FC236}">
                <a16:creationId xmlns:a16="http://schemas.microsoft.com/office/drawing/2014/main" id="{33730A9D-1FAC-4A05-84CE-F4684313810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17534" y="1111989"/>
            <a:ext cx="1023649" cy="1023649"/>
          </a:xfrm>
          <a:prstGeom prst="rect">
            <a:avLst/>
          </a:prstGeom>
        </p:spPr>
      </p:pic>
      <p:sp>
        <p:nvSpPr>
          <p:cNvPr id="14" name="Текстово поле 13">
            <a:extLst>
              <a:ext uri="{FF2B5EF4-FFF2-40B4-BE49-F238E27FC236}">
                <a16:creationId xmlns:a16="http://schemas.microsoft.com/office/drawing/2014/main" id="{094EF272-F774-46FC-9098-F5B791572AA0}"/>
              </a:ext>
            </a:extLst>
          </p:cNvPr>
          <p:cNvSpPr txBox="1"/>
          <p:nvPr/>
        </p:nvSpPr>
        <p:spPr>
          <a:xfrm>
            <a:off x="146339" y="3774397"/>
            <a:ext cx="160713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bg-BG" sz="1350" b="1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„Устно общуване“</a:t>
            </a:r>
            <a:endParaRPr lang="en-US" sz="1350" b="1" dirty="0">
              <a:solidFill>
                <a:srgbClr val="000000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bg-BG" sz="1350" b="1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(31 учебни часа)</a:t>
            </a:r>
          </a:p>
        </p:txBody>
      </p:sp>
      <p:sp>
        <p:nvSpPr>
          <p:cNvPr id="15" name="Текстово поле 14">
            <a:extLst>
              <a:ext uri="{FF2B5EF4-FFF2-40B4-BE49-F238E27FC236}">
                <a16:creationId xmlns:a16="http://schemas.microsoft.com/office/drawing/2014/main" id="{8D560029-AFEC-4CB6-B49D-06D0070D7F4B}"/>
              </a:ext>
            </a:extLst>
          </p:cNvPr>
          <p:cNvSpPr txBox="1"/>
          <p:nvPr/>
        </p:nvSpPr>
        <p:spPr>
          <a:xfrm>
            <a:off x="5559650" y="3787185"/>
            <a:ext cx="1731146" cy="715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bg-BG" sz="1350" b="1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„ Език и култура“</a:t>
            </a:r>
          </a:p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bg-BG" sz="1350" b="1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sz="1350" b="1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31</a:t>
            </a:r>
            <a:r>
              <a:rPr lang="bg-BG" sz="1350" b="1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учебни часа)</a:t>
            </a:r>
          </a:p>
        </p:txBody>
      </p:sp>
      <p:sp>
        <p:nvSpPr>
          <p:cNvPr id="17" name="Текстово поле 16">
            <a:extLst>
              <a:ext uri="{FF2B5EF4-FFF2-40B4-BE49-F238E27FC236}">
                <a16:creationId xmlns:a16="http://schemas.microsoft.com/office/drawing/2014/main" id="{6DF351A6-238E-449F-8F72-ABF79C6610F4}"/>
              </a:ext>
            </a:extLst>
          </p:cNvPr>
          <p:cNvSpPr txBox="1"/>
          <p:nvPr/>
        </p:nvSpPr>
        <p:spPr>
          <a:xfrm>
            <a:off x="3738980" y="3787185"/>
            <a:ext cx="1855987" cy="715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bg-BG" sz="1350" b="1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„Езикови практики“</a:t>
            </a:r>
            <a:endParaRPr lang="en-US" sz="1350" b="1" dirty="0">
              <a:solidFill>
                <a:srgbClr val="000000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bg-BG" sz="1350" b="1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(31 учебни часа</a:t>
            </a:r>
            <a:r>
              <a:rPr lang="bg-BG" sz="135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1350" dirty="0">
              <a:solidFill>
                <a:srgbClr val="000000"/>
              </a:solidFill>
              <a:latin typeface="Calibri" panose="020F0502020204030204"/>
              <a:cs typeface="+mn-cs"/>
            </a:endParaRPr>
          </a:p>
        </p:txBody>
      </p:sp>
      <p:pic>
        <p:nvPicPr>
          <p:cNvPr id="19" name="Графика 18" descr="Books with solid fill">
            <a:extLst>
              <a:ext uri="{FF2B5EF4-FFF2-40B4-BE49-F238E27FC236}">
                <a16:creationId xmlns:a16="http://schemas.microsoft.com/office/drawing/2014/main" id="{4D38DEC1-300E-4AC9-972F-9B81BB7EFB8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13052" y="2914328"/>
            <a:ext cx="1024342" cy="753220"/>
          </a:xfrm>
          <a:prstGeom prst="rect">
            <a:avLst/>
          </a:prstGeom>
        </p:spPr>
      </p:pic>
      <p:pic>
        <p:nvPicPr>
          <p:cNvPr id="21" name="Графика 20" descr="Lecturer with solid fill">
            <a:extLst>
              <a:ext uri="{FF2B5EF4-FFF2-40B4-BE49-F238E27FC236}">
                <a16:creationId xmlns:a16="http://schemas.microsoft.com/office/drawing/2014/main" id="{6802B9B5-FE0B-417C-A39C-2248431FA08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180391" y="2914328"/>
            <a:ext cx="753220" cy="753220"/>
          </a:xfrm>
          <a:prstGeom prst="rect">
            <a:avLst/>
          </a:prstGeom>
        </p:spPr>
      </p:pic>
      <p:cxnSp>
        <p:nvCxnSpPr>
          <p:cNvPr id="22" name="Право съединение 21">
            <a:extLst>
              <a:ext uri="{FF2B5EF4-FFF2-40B4-BE49-F238E27FC236}">
                <a16:creationId xmlns:a16="http://schemas.microsoft.com/office/drawing/2014/main" id="{BECA4A98-B481-433A-92B2-02DF81E0D1CD}"/>
              </a:ext>
            </a:extLst>
          </p:cNvPr>
          <p:cNvCxnSpPr/>
          <p:nvPr/>
        </p:nvCxnSpPr>
        <p:spPr>
          <a:xfrm>
            <a:off x="3654231" y="2442376"/>
            <a:ext cx="0" cy="25501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Текстово поле 23">
            <a:extLst>
              <a:ext uri="{FF2B5EF4-FFF2-40B4-BE49-F238E27FC236}">
                <a16:creationId xmlns:a16="http://schemas.microsoft.com/office/drawing/2014/main" id="{B692B01D-6B3E-4263-9E0F-6AB0270CF618}"/>
              </a:ext>
            </a:extLst>
          </p:cNvPr>
          <p:cNvSpPr txBox="1"/>
          <p:nvPr/>
        </p:nvSpPr>
        <p:spPr>
          <a:xfrm>
            <a:off x="1815100" y="2481863"/>
            <a:ext cx="2015786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bg-BG" sz="1350" b="1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Задължителен</a:t>
            </a:r>
            <a:r>
              <a:rPr lang="bg-BG" sz="135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350" b="1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модул</a:t>
            </a:r>
            <a:r>
              <a:rPr lang="bg-BG" sz="135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25" name="Текстово поле 24">
            <a:extLst>
              <a:ext uri="{FF2B5EF4-FFF2-40B4-BE49-F238E27FC236}">
                <a16:creationId xmlns:a16="http://schemas.microsoft.com/office/drawing/2014/main" id="{B900F9B8-EDA7-41E5-B4EB-560D23202E66}"/>
              </a:ext>
            </a:extLst>
          </p:cNvPr>
          <p:cNvSpPr txBox="1"/>
          <p:nvPr/>
        </p:nvSpPr>
        <p:spPr>
          <a:xfrm>
            <a:off x="200395" y="2435696"/>
            <a:ext cx="2015786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bg-BG" sz="1350" b="1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Задължителен модул:</a:t>
            </a:r>
          </a:p>
        </p:txBody>
      </p:sp>
      <p:sp>
        <p:nvSpPr>
          <p:cNvPr id="26" name="Текстово поле 25">
            <a:extLst>
              <a:ext uri="{FF2B5EF4-FFF2-40B4-BE49-F238E27FC236}">
                <a16:creationId xmlns:a16="http://schemas.microsoft.com/office/drawing/2014/main" id="{D8391431-A62E-4C42-B772-0DC6FDFE9DEB}"/>
              </a:ext>
            </a:extLst>
          </p:cNvPr>
          <p:cNvSpPr txBox="1"/>
          <p:nvPr/>
        </p:nvSpPr>
        <p:spPr>
          <a:xfrm>
            <a:off x="5643474" y="2498443"/>
            <a:ext cx="2015786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bg-BG" sz="1350" b="1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Задължителен модул:</a:t>
            </a:r>
          </a:p>
        </p:txBody>
      </p:sp>
      <p:cxnSp>
        <p:nvCxnSpPr>
          <p:cNvPr id="27" name="Право съединение 26">
            <a:extLst>
              <a:ext uri="{FF2B5EF4-FFF2-40B4-BE49-F238E27FC236}">
                <a16:creationId xmlns:a16="http://schemas.microsoft.com/office/drawing/2014/main" id="{55973CC5-7671-45C5-B24E-29CCA6C91167}"/>
              </a:ext>
            </a:extLst>
          </p:cNvPr>
          <p:cNvCxnSpPr/>
          <p:nvPr/>
        </p:nvCxnSpPr>
        <p:spPr>
          <a:xfrm>
            <a:off x="7518534" y="2481863"/>
            <a:ext cx="0" cy="25501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Графика 27" descr="Lecturer with solid fill">
            <a:extLst>
              <a:ext uri="{FF2B5EF4-FFF2-40B4-BE49-F238E27FC236}">
                <a16:creationId xmlns:a16="http://schemas.microsoft.com/office/drawing/2014/main" id="{41609BA7-8CA3-4C6E-B481-E4DEDC8F610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900132" y="2914328"/>
            <a:ext cx="753220" cy="753220"/>
          </a:xfrm>
          <a:prstGeom prst="rect">
            <a:avLst/>
          </a:prstGeom>
        </p:spPr>
      </p:pic>
      <p:sp>
        <p:nvSpPr>
          <p:cNvPr id="29" name="Текстово поле 28">
            <a:extLst>
              <a:ext uri="{FF2B5EF4-FFF2-40B4-BE49-F238E27FC236}">
                <a16:creationId xmlns:a16="http://schemas.microsoft.com/office/drawing/2014/main" id="{E4391132-EB07-4E89-BAAE-26038421C432}"/>
              </a:ext>
            </a:extLst>
          </p:cNvPr>
          <p:cNvSpPr txBox="1"/>
          <p:nvPr/>
        </p:nvSpPr>
        <p:spPr>
          <a:xfrm>
            <a:off x="7422887" y="3771552"/>
            <a:ext cx="1855987" cy="715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bg-BG" sz="1350" b="1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„Езикови практики“</a:t>
            </a:r>
            <a:endParaRPr lang="en-US" sz="1350" b="1" dirty="0">
              <a:solidFill>
                <a:srgbClr val="000000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bg-BG" sz="1350" b="1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sz="1350" b="1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62 </a:t>
            </a:r>
            <a:r>
              <a:rPr lang="bg-BG" sz="1350" b="1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учебни часа)</a:t>
            </a:r>
            <a:endParaRPr lang="en-US" sz="1350" dirty="0">
              <a:solidFill>
                <a:srgbClr val="000000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62743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52ABB703-2B0E-4C3B-B4A2-F3973548E5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57250"/>
            <a:ext cx="9144001" cy="47507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4E05D256-312E-41A4-BFDF-C750712CE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8764" y="1333460"/>
            <a:ext cx="3845378" cy="1088068"/>
          </a:xfrm>
        </p:spPr>
        <p:txBody>
          <a:bodyPr>
            <a:normAutofit/>
          </a:bodyPr>
          <a:lstStyle/>
          <a:p>
            <a:r>
              <a:rPr lang="bg-BG" sz="2550" cap="al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ЗАЩО ДА ИЗУЧАВАМЕ ИСПАНСКИ език? </a:t>
            </a:r>
            <a:br>
              <a:rPr lang="bg-BG" sz="2550" cap="al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255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9C21570E-E159-49A6-9891-FA397B7A9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08763" y="2421891"/>
            <a:ext cx="3561606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44BB7F80-3CFE-4223-A980-D3256AFAE1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8763" y="2060848"/>
            <a:ext cx="3845379" cy="3198223"/>
          </a:xfrm>
        </p:spPr>
        <p:txBody>
          <a:bodyPr>
            <a:normAutofit fontScale="55000" lnSpcReduction="20000"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Испанският език е вторият от най-разпространените езици в света. Говори се от 585 милиона души, като за 489 милиона души е майчин език.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Испанският  език е официален в 21 държави.</a:t>
            </a:r>
            <a:endParaRPr lang="ru-RU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Испанският език е един от официалните езици на ООН и Европейския съюз.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Испанският език е третият най-използван език в интернет.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Испанският език заема водещо място в сферата на науката, комуникационните и информационни технологии, икономиката, бизнеса, политиката, медиите и туризма.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Испанският език дава възможност за успешна лична реализация и интегриране в обществото при съвременните условия на глобализация.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Испанският език е и един от езиците при кандидатстване в български и чуждестранни университети за специалности като Международно икономически отношения, Международни отношения, Испанска филология, Романистика, Приложна лингвистика, Езикознание и превод и др. </a:t>
            </a:r>
          </a:p>
          <a:p>
            <a:pPr marL="342900" indent="-342900" algn="just">
              <a:buFont typeface="+mj-lt"/>
              <a:buAutoNum type="arabicPeriod"/>
            </a:pP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E95DA498-D9A2-4DA9-B9DA-B3776E08CF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" y="5607987"/>
            <a:ext cx="9143989" cy="498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82A73093-4B9D-420D-B17E-52293703A1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657850"/>
            <a:ext cx="91440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12" y="1877494"/>
            <a:ext cx="4552139" cy="3249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2044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!!BGRectangle">
            <a:extLst>
              <a:ext uri="{FF2B5EF4-FFF2-40B4-BE49-F238E27FC236}">
                <a16:creationId xmlns:a16="http://schemas.microsoft.com/office/drawing/2014/main" id="{F1611BA9-268A-49A6-84F8-FC91536686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5725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9" name="Rectangle 21">
            <a:extLst>
              <a:ext uri="{FF2B5EF4-FFF2-40B4-BE49-F238E27FC236}">
                <a16:creationId xmlns:a16="http://schemas.microsoft.com/office/drawing/2014/main" id="{E20EB187-900F-4AF5-813B-101456D9F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57250"/>
            <a:ext cx="91440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5" name="Picture 4" descr="Neat empty education desk">
            <a:extLst>
              <a:ext uri="{FF2B5EF4-FFF2-40B4-BE49-F238E27FC236}">
                <a16:creationId xmlns:a16="http://schemas.microsoft.com/office/drawing/2014/main" id="{1736FFE4-C0B8-4DB8-9B57-E687535DB2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</a:blip>
          <a:srcRect t="15730"/>
          <a:stretch/>
        </p:blipFill>
        <p:spPr>
          <a:xfrm>
            <a:off x="15" y="754776"/>
            <a:ext cx="9143985" cy="5143499"/>
          </a:xfrm>
          <a:prstGeom prst="rect">
            <a:avLst/>
          </a:prstGeom>
        </p:spPr>
      </p:pic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E0772839-645B-4383-9B2A-A67664C4DD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90512" y="1757364"/>
            <a:ext cx="5172878" cy="3343272"/>
          </a:xfrm>
        </p:spPr>
        <p:txBody>
          <a:bodyPr anchor="ctr">
            <a:normAutofit/>
          </a:bodyPr>
          <a:lstStyle/>
          <a:p>
            <a:pPr algn="l"/>
            <a:r>
              <a:rPr lang="bg-BG" sz="4200" b="1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Немски език в профилираната подготовка във втори гимназиален етап(11-12 клас)</a:t>
            </a:r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CA28C5EB-D339-4798-91BA-0B70A35B45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7473" y="1757364"/>
            <a:ext cx="2112401" cy="3343272"/>
          </a:xfrm>
        </p:spPr>
        <p:txBody>
          <a:bodyPr anchor="ctr">
            <a:noAutofit/>
          </a:bodyPr>
          <a:lstStyle/>
          <a:p>
            <a:pPr algn="just"/>
            <a:r>
              <a:rPr lang="bg-BG" sz="135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Предметът се изучава в </a:t>
            </a:r>
            <a:r>
              <a:rPr lang="de-DE" sz="135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XI </a:t>
            </a:r>
            <a:r>
              <a:rPr lang="bg-BG" sz="135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клас в два задължителни и един избираем модул, а в </a:t>
            </a:r>
            <a:r>
              <a:rPr lang="de-DE" sz="135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XII</a:t>
            </a:r>
            <a:r>
              <a:rPr lang="bg-BG" sz="135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клас в четири задължителни и един избираем модул. Те дават възможност на учениците да разширят и </a:t>
            </a:r>
            <a:r>
              <a:rPr lang="ru-RU" sz="135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обогатят </a:t>
            </a:r>
            <a:r>
              <a:rPr lang="ru-RU" sz="1350" dirty="0" err="1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основни</a:t>
            </a:r>
            <a:r>
              <a:rPr lang="ru-RU" sz="135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знания, умения и отношения, </a:t>
            </a:r>
            <a:r>
              <a:rPr lang="ru-RU" sz="1350" dirty="0" err="1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свързани</a:t>
            </a:r>
            <a:r>
              <a:rPr lang="ru-RU" sz="135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с </a:t>
            </a:r>
            <a:r>
              <a:rPr lang="ru-RU" sz="1350" dirty="0" err="1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изграждането</a:t>
            </a:r>
            <a:r>
              <a:rPr lang="ru-RU" sz="135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на </a:t>
            </a:r>
            <a:r>
              <a:rPr lang="ru-RU" sz="1350" dirty="0" err="1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езикова</a:t>
            </a:r>
            <a:r>
              <a:rPr lang="ru-RU" sz="135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ru-RU" sz="1350" dirty="0" err="1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социолингвистична</a:t>
            </a:r>
            <a:r>
              <a:rPr lang="ru-RU" sz="135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прагматична и </a:t>
            </a:r>
            <a:r>
              <a:rPr lang="ru-RU" sz="1350" dirty="0" err="1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междукултурна</a:t>
            </a:r>
            <a:r>
              <a:rPr lang="ru-RU" sz="135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1350" dirty="0" err="1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компетентност</a:t>
            </a:r>
            <a:r>
              <a:rPr lang="ru-RU" sz="135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 </a:t>
            </a:r>
            <a:r>
              <a:rPr lang="ru-RU" sz="1350" dirty="0" err="1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Профилираната</a:t>
            </a:r>
            <a:r>
              <a:rPr lang="ru-RU" sz="135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подготовка </a:t>
            </a:r>
            <a:r>
              <a:rPr lang="ru-RU" sz="1350" dirty="0" err="1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стимулира</a:t>
            </a:r>
            <a:r>
              <a:rPr lang="ru-RU" sz="135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1350" dirty="0" err="1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индивидуалното</a:t>
            </a:r>
            <a:r>
              <a:rPr lang="ru-RU" sz="135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1350" dirty="0" err="1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равитие</a:t>
            </a:r>
            <a:r>
              <a:rPr lang="ru-RU" sz="135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на </a:t>
            </a:r>
            <a:r>
              <a:rPr lang="ru-RU" sz="1350" dirty="0" err="1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учениците</a:t>
            </a:r>
            <a:r>
              <a:rPr lang="ru-RU" sz="135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и </a:t>
            </a:r>
            <a:r>
              <a:rPr lang="ru-RU" sz="1350" dirty="0" err="1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насърчава</a:t>
            </a:r>
            <a:r>
              <a:rPr lang="ru-RU" sz="135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1350" dirty="0" err="1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мотивацията</a:t>
            </a:r>
            <a:r>
              <a:rPr lang="ru-RU" sz="135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им в </a:t>
            </a:r>
            <a:r>
              <a:rPr lang="ru-RU" sz="1350" dirty="0" err="1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перспективата</a:t>
            </a:r>
            <a:r>
              <a:rPr lang="ru-RU" sz="135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на </a:t>
            </a:r>
            <a:r>
              <a:rPr lang="ru-RU" sz="1350" dirty="0" err="1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ученето</a:t>
            </a:r>
            <a:r>
              <a:rPr lang="ru-RU" sz="135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1350" dirty="0" err="1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през</a:t>
            </a:r>
            <a:r>
              <a:rPr lang="ru-RU" sz="135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1350" dirty="0" err="1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целия</a:t>
            </a:r>
            <a:r>
              <a:rPr lang="ru-RU" sz="135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живот</a:t>
            </a:r>
            <a:r>
              <a:rPr lang="ru-RU" sz="135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sz="135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!!Line">
            <a:extLst>
              <a:ext uri="{FF2B5EF4-FFF2-40B4-BE49-F238E27FC236}">
                <a16:creationId xmlns:a16="http://schemas.microsoft.com/office/drawing/2014/main" id="{1825D5AF-D278-4D9A-A4F5-A1A1D35076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4952" y="2571750"/>
            <a:ext cx="20574" cy="1714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616554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DE7243B-5109-444B-8FAF-7437C66BC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857250"/>
            <a:ext cx="3315999" cy="5143500"/>
          </a:xfrm>
          <a:custGeom>
            <a:avLst/>
            <a:gdLst>
              <a:gd name="connsiteX0" fmla="*/ 4421332 w 4421332"/>
              <a:gd name="connsiteY0" fmla="*/ 0 h 6858000"/>
              <a:gd name="connsiteX1" fmla="*/ 69075 w 4421332"/>
              <a:gd name="connsiteY1" fmla="*/ 0 h 6858000"/>
              <a:gd name="connsiteX2" fmla="*/ 35131 w 4421332"/>
              <a:gd name="connsiteY2" fmla="*/ 267128 h 6858000"/>
              <a:gd name="connsiteX3" fmla="*/ 0 w 4421332"/>
              <a:gd name="connsiteY3" fmla="*/ 962845 h 6858000"/>
              <a:gd name="connsiteX4" fmla="*/ 3276103 w 4421332"/>
              <a:gd name="connsiteY4" fmla="*/ 6782205 h 6858000"/>
              <a:gd name="connsiteX5" fmla="*/ 3407923 w 4421332"/>
              <a:gd name="connsiteY5" fmla="*/ 6858000 h 6858000"/>
              <a:gd name="connsiteX6" fmla="*/ 4421332 w 4421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21332" h="6858000">
                <a:moveTo>
                  <a:pt x="442133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442133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Freeform: Shape 10">
            <a:extLst>
              <a:ext uri="{FF2B5EF4-FFF2-40B4-BE49-F238E27FC236}">
                <a16:creationId xmlns:a16="http://schemas.microsoft.com/office/drawing/2014/main" id="{4C5D6221-DA7B-4611-AA26-7D8E349FD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857250"/>
            <a:ext cx="3174170" cy="5143500"/>
          </a:xfrm>
          <a:custGeom>
            <a:avLst/>
            <a:gdLst>
              <a:gd name="connsiteX0" fmla="*/ 0 w 4232227"/>
              <a:gd name="connsiteY0" fmla="*/ 0 h 6858000"/>
              <a:gd name="connsiteX1" fmla="*/ 4161853 w 4232227"/>
              <a:gd name="connsiteY1" fmla="*/ 0 h 6858000"/>
              <a:gd name="connsiteX2" fmla="*/ 4197953 w 4232227"/>
              <a:gd name="connsiteY2" fmla="*/ 284091 h 6858000"/>
              <a:gd name="connsiteX3" fmla="*/ 4232227 w 4232227"/>
              <a:gd name="connsiteY3" fmla="*/ 962844 h 6858000"/>
              <a:gd name="connsiteX4" fmla="*/ 758007 w 4232227"/>
              <a:gd name="connsiteY4" fmla="*/ 6800152 h 6858000"/>
              <a:gd name="connsiteX5" fmla="*/ 645060 w 4232227"/>
              <a:gd name="connsiteY5" fmla="*/ 6858000 h 6858000"/>
              <a:gd name="connsiteX6" fmla="*/ 0 w 423222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32227" h="6858000">
                <a:moveTo>
                  <a:pt x="0" y="0"/>
                </a:moveTo>
                <a:lnTo>
                  <a:pt x="4161853" y="0"/>
                </a:lnTo>
                <a:lnTo>
                  <a:pt x="4197953" y="284091"/>
                </a:lnTo>
                <a:cubicBezTo>
                  <a:pt x="4220617" y="507260"/>
                  <a:pt x="4232227" y="733696"/>
                  <a:pt x="4232227" y="962844"/>
                </a:cubicBezTo>
                <a:cubicBezTo>
                  <a:pt x="4232227" y="3483472"/>
                  <a:pt x="2827409" y="5675986"/>
                  <a:pt x="758007" y="6800152"/>
                </a:cubicBezTo>
                <a:lnTo>
                  <a:pt x="64506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7B965F0C-A2EC-4121-A896-288224981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813" y="1118945"/>
            <a:ext cx="2153321" cy="1595343"/>
          </a:xfrm>
        </p:spPr>
        <p:txBody>
          <a:bodyPr anchor="t">
            <a:normAutofit fontScale="90000"/>
          </a:bodyPr>
          <a:lstStyle/>
          <a:p>
            <a:r>
              <a:rPr lang="de-DE" sz="2700" b="1" dirty="0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XI </a:t>
            </a:r>
            <a:r>
              <a:rPr lang="bg-BG" sz="2700" b="1" dirty="0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клас</a:t>
            </a:r>
            <a:br>
              <a:rPr lang="bg-BG" sz="2700" b="1" dirty="0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</a:br>
            <a:r>
              <a:rPr lang="bg-BG" sz="2700" dirty="0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(216 учебни часа)</a:t>
            </a:r>
            <a:br>
              <a:rPr lang="bg-BG" sz="2700" dirty="0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</a:br>
            <a:r>
              <a:rPr lang="ru-RU" sz="1350" dirty="0" err="1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Учебните</a:t>
            </a:r>
            <a:r>
              <a:rPr lang="ru-RU" sz="1350" dirty="0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1350" dirty="0" err="1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програми</a:t>
            </a:r>
            <a:r>
              <a:rPr lang="bg-BG" sz="1350" dirty="0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за задължителните модули </a:t>
            </a:r>
            <a:r>
              <a:rPr lang="ru-RU" sz="1350" dirty="0" err="1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конкретизират</a:t>
            </a:r>
            <a:r>
              <a:rPr lang="ru-RU" sz="1350" dirty="0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1350" dirty="0" err="1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резултатите</a:t>
            </a:r>
            <a:r>
              <a:rPr lang="ru-RU" sz="1350" dirty="0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ru-RU" sz="1350" dirty="0" err="1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които</a:t>
            </a:r>
            <a:r>
              <a:rPr lang="ru-RU" sz="1350" dirty="0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1350" dirty="0" err="1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учениците</a:t>
            </a:r>
            <a:r>
              <a:rPr lang="ru-RU" sz="1350" dirty="0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1350" dirty="0" err="1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трябва</a:t>
            </a:r>
            <a:r>
              <a:rPr lang="ru-RU" sz="1350" dirty="0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да </a:t>
            </a:r>
            <a:r>
              <a:rPr lang="ru-RU" sz="1350" dirty="0" err="1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постигнат</a:t>
            </a:r>
            <a:r>
              <a:rPr lang="ru-RU" sz="1350" dirty="0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в края на </a:t>
            </a:r>
            <a:r>
              <a:rPr lang="ru-RU" sz="1350" dirty="0" err="1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всеки</a:t>
            </a:r>
            <a:r>
              <a:rPr lang="ru-RU" sz="1350" dirty="0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един от </a:t>
            </a:r>
            <a:r>
              <a:rPr lang="ru-RU" sz="1350" dirty="0" err="1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двата</a:t>
            </a:r>
            <a:r>
              <a:rPr lang="ru-RU" sz="1350" dirty="0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1350" dirty="0" err="1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класа</a:t>
            </a:r>
            <a:r>
              <a:rPr lang="ru-RU" sz="1350" dirty="0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на </a:t>
            </a:r>
            <a:r>
              <a:rPr lang="ru-RU" sz="1350" dirty="0" err="1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втория</a:t>
            </a:r>
            <a:r>
              <a:rPr lang="ru-RU" sz="1350" dirty="0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1350" dirty="0" err="1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гимназиален</a:t>
            </a:r>
            <a:r>
              <a:rPr lang="ru-RU" sz="1350" dirty="0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1350" dirty="0" err="1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етап</a:t>
            </a:r>
            <a:r>
              <a:rPr lang="ru-RU" sz="1350" dirty="0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</a:t>
            </a:r>
            <a:br>
              <a:rPr lang="ru-RU" sz="1350" dirty="0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</a:br>
            <a:r>
              <a:rPr lang="ru-RU" sz="1350" dirty="0" err="1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Тематичните</a:t>
            </a:r>
            <a:r>
              <a:rPr lang="ru-RU" sz="1350" dirty="0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области и </a:t>
            </a:r>
            <a:r>
              <a:rPr lang="ru-RU" sz="1350" dirty="0" err="1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учебните</a:t>
            </a:r>
            <a:r>
              <a:rPr lang="ru-RU" sz="1350" dirty="0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1350" dirty="0" err="1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дейности</a:t>
            </a:r>
            <a:r>
              <a:rPr lang="ru-RU" sz="1350" dirty="0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1350" dirty="0" err="1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са</a:t>
            </a:r>
            <a:r>
              <a:rPr lang="ru-RU" sz="1350" dirty="0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1350" dirty="0" err="1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съобразени</a:t>
            </a:r>
            <a:r>
              <a:rPr lang="ru-RU" sz="1350" dirty="0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с </a:t>
            </a:r>
            <a:r>
              <a:rPr lang="ru-RU" sz="1350" dirty="0" err="1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интересите</a:t>
            </a:r>
            <a:r>
              <a:rPr lang="ru-RU" sz="1350" dirty="0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ru-RU" sz="1350" dirty="0" err="1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възрастовите</a:t>
            </a:r>
            <a:r>
              <a:rPr lang="ru-RU" sz="1350" dirty="0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1350" dirty="0" err="1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особености</a:t>
            </a:r>
            <a:r>
              <a:rPr lang="ru-RU" sz="1350" dirty="0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и опита на </a:t>
            </a:r>
            <a:r>
              <a:rPr lang="ru-RU" sz="1350" dirty="0" err="1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учениците</a:t>
            </a:r>
            <a:r>
              <a:rPr lang="ru-RU" sz="1350" dirty="0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</a:t>
            </a:r>
            <a:br>
              <a:rPr lang="ru-RU" sz="1350" dirty="0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</a:br>
            <a:r>
              <a:rPr lang="ru-RU" sz="1350" dirty="0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В </a:t>
            </a:r>
            <a:r>
              <a:rPr lang="ru-RU" sz="1350" dirty="0" err="1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часовете</a:t>
            </a:r>
            <a:r>
              <a:rPr lang="ru-RU" sz="1350" dirty="0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за избираем </a:t>
            </a:r>
            <a:r>
              <a:rPr lang="ru-RU" sz="1350" dirty="0" err="1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модул</a:t>
            </a:r>
            <a:r>
              <a:rPr lang="ru-RU" sz="1350" dirty="0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се </a:t>
            </a:r>
            <a:r>
              <a:rPr lang="ru-RU" sz="1350" dirty="0" err="1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усъвършенстват</a:t>
            </a:r>
            <a:r>
              <a:rPr lang="ru-RU" sz="1350" dirty="0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1350" dirty="0" err="1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уменията</a:t>
            </a:r>
            <a:r>
              <a:rPr lang="ru-RU" sz="1350" dirty="0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за </a:t>
            </a:r>
            <a:r>
              <a:rPr lang="ru-RU" sz="1350" dirty="0" err="1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писмен</a:t>
            </a:r>
            <a:r>
              <a:rPr lang="ru-RU" sz="1350" dirty="0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и </a:t>
            </a:r>
            <a:r>
              <a:rPr lang="ru-RU" sz="1350" dirty="0" err="1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устен</a:t>
            </a:r>
            <a:r>
              <a:rPr lang="ru-RU" sz="1350" dirty="0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1350" dirty="0" err="1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превод</a:t>
            </a:r>
            <a:r>
              <a:rPr lang="ru-RU" sz="1350" dirty="0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ru-RU" sz="1350" dirty="0" err="1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както</a:t>
            </a:r>
            <a:r>
              <a:rPr lang="ru-RU" sz="1350" dirty="0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и </a:t>
            </a:r>
            <a:r>
              <a:rPr lang="ru-RU" sz="1350" dirty="0" err="1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комуникативните</a:t>
            </a:r>
            <a:r>
              <a:rPr lang="ru-RU" sz="1350" dirty="0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умения</a:t>
            </a:r>
            <a:r>
              <a:rPr lang="ru-RU" sz="1350" dirty="0">
                <a:solidFill>
                  <a:schemeClr val="bg1"/>
                </a:solidFill>
                <a:latin typeface="TimesNewRomanPSMT"/>
              </a:rPr>
              <a:t>.</a:t>
            </a:r>
            <a:endParaRPr lang="bg-BG" sz="27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3CA8275C-BE00-4021-96FB-1035E77B18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99245" y="1484785"/>
            <a:ext cx="2194560" cy="3704716"/>
          </a:xfrm>
        </p:spPr>
        <p:txBody>
          <a:bodyPr>
            <a:normAutofit/>
          </a:bodyPr>
          <a:lstStyle/>
          <a:p>
            <a:r>
              <a:rPr lang="bg-BG" sz="15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Задължителни модули:</a:t>
            </a:r>
          </a:p>
          <a:p>
            <a:pPr marL="0" indent="0">
              <a:buNone/>
            </a:pPr>
            <a:r>
              <a:rPr lang="bg-BG" sz="15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- „Устно общуване“(72 учебни часа)</a:t>
            </a:r>
          </a:p>
          <a:p>
            <a:pPr marL="0" indent="0">
              <a:buNone/>
            </a:pPr>
            <a:r>
              <a:rPr lang="bg-BG" sz="15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- „Писмено общуване“(72 учебни </a:t>
            </a:r>
            <a:r>
              <a:rPr lang="bg-BG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часа)</a:t>
            </a:r>
          </a:p>
          <a:p>
            <a:pPr marL="0" indent="0">
              <a:buNone/>
            </a:pPr>
            <a:endParaRPr lang="bg-BG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CF5ADC92-0331-4240-8FD5-CF007FFE32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38703" y="1916617"/>
            <a:ext cx="2194560" cy="3272883"/>
          </a:xfrm>
        </p:spPr>
        <p:txBody>
          <a:bodyPr>
            <a:normAutofit/>
          </a:bodyPr>
          <a:lstStyle/>
          <a:p>
            <a:r>
              <a:rPr lang="bg-BG" sz="15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Избираем модул:</a:t>
            </a:r>
          </a:p>
          <a:p>
            <a:pPr marL="0" indent="0">
              <a:buNone/>
            </a:pPr>
            <a:r>
              <a:rPr lang="bg-BG" sz="15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- „ Езикови практики“</a:t>
            </a:r>
          </a:p>
          <a:p>
            <a:pPr marL="0" indent="0">
              <a:buNone/>
            </a:pPr>
            <a:r>
              <a:rPr lang="bg-BG" sz="15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(72 учебни часа)</a:t>
            </a:r>
          </a:p>
          <a:p>
            <a:pPr marL="0" indent="0">
              <a:buNone/>
            </a:pPr>
            <a:endParaRPr lang="bg-BG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bg-BG" sz="1500" dirty="0"/>
          </a:p>
        </p:txBody>
      </p:sp>
      <p:pic>
        <p:nvPicPr>
          <p:cNvPr id="17" name="Картина 16" descr="Картина, която съдържа текст&#10;&#10;Описанието е генерирано автоматично">
            <a:extLst>
              <a:ext uri="{FF2B5EF4-FFF2-40B4-BE49-F238E27FC236}">
                <a16:creationId xmlns:a16="http://schemas.microsoft.com/office/drawing/2014/main" id="{23E185CC-982C-42CD-8861-03AF4548B2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2834" y="3691964"/>
            <a:ext cx="1907381" cy="1350169"/>
          </a:xfrm>
          <a:prstGeom prst="rect">
            <a:avLst/>
          </a:prstGeom>
        </p:spPr>
      </p:pic>
      <p:pic>
        <p:nvPicPr>
          <p:cNvPr id="19" name="Картина 18">
            <a:extLst>
              <a:ext uri="{FF2B5EF4-FFF2-40B4-BE49-F238E27FC236}">
                <a16:creationId xmlns:a16="http://schemas.microsoft.com/office/drawing/2014/main" id="{94B90D6F-C2AF-4860-ABEC-9A039732F7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7051" y="3334040"/>
            <a:ext cx="1607344" cy="1607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9692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F885189B-BFC1-45EF-AEE4-96F9CAF7B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XII </a:t>
            </a:r>
            <a:r>
              <a:rPr lang="bg-BG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клас</a:t>
            </a:r>
            <a:br>
              <a:rPr lang="bg-BG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bg-BG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(1</a:t>
            </a:r>
            <a:r>
              <a:rPr lang="de-DE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</a:t>
            </a:r>
            <a:r>
              <a:rPr lang="bg-BG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 учебни часа)</a:t>
            </a:r>
          </a:p>
        </p:txBody>
      </p:sp>
      <p:graphicFrame>
        <p:nvGraphicFramePr>
          <p:cNvPr id="6" name="Контейнер за съдържание 2">
            <a:extLst>
              <a:ext uri="{FF2B5EF4-FFF2-40B4-BE49-F238E27FC236}">
                <a16:creationId xmlns:a16="http://schemas.microsoft.com/office/drawing/2014/main" id="{07A7DA64-EEB0-4473-A328-4D8BB8FF9301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108156036"/>
              </p:ext>
            </p:extLst>
          </p:nvPr>
        </p:nvGraphicFramePr>
        <p:xfrm>
          <a:off x="628650" y="2387833"/>
          <a:ext cx="3886200" cy="3263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Контейнер за съдържание 9">
            <a:extLst>
              <a:ext uri="{FF2B5EF4-FFF2-40B4-BE49-F238E27FC236}">
                <a16:creationId xmlns:a16="http://schemas.microsoft.com/office/drawing/2014/main" id="{C8E87FB9-D990-4E45-838E-747F720D003D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06927514"/>
              </p:ext>
            </p:extLst>
          </p:nvPr>
        </p:nvGraphicFramePr>
        <p:xfrm>
          <a:off x="4629150" y="2387833"/>
          <a:ext cx="3886200" cy="19737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474858610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C608BEB-860E-4094-8511-78603564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57250"/>
            <a:ext cx="3044288" cy="51435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E203C269-D55B-473C-A2E5-98F3978AB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916616"/>
            <a:ext cx="2720760" cy="3272883"/>
          </a:xfrm>
        </p:spPr>
        <p:txBody>
          <a:bodyPr anchor="t">
            <a:normAutofit/>
          </a:bodyPr>
          <a:lstStyle/>
          <a:p>
            <a:r>
              <a:rPr lang="bg-BG" sz="2775" b="1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Изучаване на немски език и избор на специалност в България 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AC06A4CA-2E99-4C06-85AF-C4C774B0DF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85642" y="1916617"/>
            <a:ext cx="2570462" cy="3272883"/>
          </a:xfrm>
        </p:spPr>
        <p:txBody>
          <a:bodyPr>
            <a:normAutofit/>
          </a:bodyPr>
          <a:lstStyle/>
          <a:p>
            <a:pPr algn="just"/>
            <a:r>
              <a:rPr lang="bg-BG" sz="15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Полагането на приемен изпит по немски език дава възможност за кандидатстване в почти всички университети в България в изключително широк спектър от хуманитарни дисциплини.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F16A8D4-FE87-4604-88B2-394B5D1EB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7403" y="1916616"/>
            <a:ext cx="0" cy="27432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901D1B74-FE74-4795-8DD9-D7FF97C9A5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38703" y="1916617"/>
            <a:ext cx="2398276" cy="3272883"/>
          </a:xfrm>
        </p:spPr>
        <p:txBody>
          <a:bodyPr>
            <a:normAutofit/>
          </a:bodyPr>
          <a:lstStyle/>
          <a:p>
            <a:pPr algn="just"/>
            <a:r>
              <a:rPr lang="bg-BG" sz="15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Като допълнителен изпит участва и при формирането на бал за някои инженерни специалности (напр. „Компютърни системи и технологии“ в ТУ, </a:t>
            </a:r>
            <a:r>
              <a:rPr lang="bg-BG" sz="1500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гр.София</a:t>
            </a:r>
            <a:r>
              <a:rPr lang="bg-BG" sz="15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12" name="Картина 11" descr="Картина, която съдържа сграда, небе, открито, правителствена сграда&#10;&#10;Описанието е генерирано автоматично">
            <a:extLst>
              <a:ext uri="{FF2B5EF4-FFF2-40B4-BE49-F238E27FC236}">
                <a16:creationId xmlns:a16="http://schemas.microsoft.com/office/drawing/2014/main" id="{1424803D-4F54-4756-B413-577D6969F0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8580" y="3882193"/>
            <a:ext cx="2398271" cy="1307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953392"/>
      </p:ext>
    </p:extLst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EA589FE0-C9D2-423F-AD3A-F968FA8D1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760" y="3671887"/>
            <a:ext cx="2468165" cy="1839515"/>
          </a:xfrm>
        </p:spPr>
        <p:txBody>
          <a:bodyPr vert="horz" lIns="68580" tIns="34290" rIns="68580" bIns="34290" rtlCol="0" anchor="ctr">
            <a:normAutofit/>
          </a:bodyPr>
          <a:lstStyle/>
          <a:p>
            <a:pPr algn="ctr"/>
            <a:r>
              <a:rPr lang="en-US" sz="21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Изучаване</a:t>
            </a:r>
            <a:r>
              <a:rPr lang="en-US" sz="21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1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</a:t>
            </a:r>
            <a:r>
              <a:rPr lang="en-US" sz="21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1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немски</a:t>
            </a:r>
            <a:r>
              <a:rPr lang="en-US" sz="21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1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език</a:t>
            </a:r>
            <a:r>
              <a:rPr lang="en-US" sz="21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en-US" sz="21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избор</a:t>
            </a:r>
            <a:r>
              <a:rPr lang="en-US" sz="21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1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</a:t>
            </a:r>
            <a:r>
              <a:rPr lang="en-US" sz="21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1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специалност</a:t>
            </a:r>
            <a:r>
              <a:rPr lang="en-US" sz="21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в </a:t>
            </a:r>
            <a:r>
              <a:rPr lang="en-US" sz="21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Германия</a:t>
            </a:r>
            <a:r>
              <a:rPr lang="en-US" sz="21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en-US" sz="21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Австрия</a:t>
            </a:r>
            <a:endParaRPr lang="en-US" sz="21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Контейнер за съдържание 7" descr="Картина, която съдържа небе, открито, ходене, пътека&#10;&#10;Описанието е генерирано автоматично">
            <a:extLst>
              <a:ext uri="{FF2B5EF4-FFF2-40B4-BE49-F238E27FC236}">
                <a16:creationId xmlns:a16="http://schemas.microsoft.com/office/drawing/2014/main" id="{44C1F002-796D-4627-AAB8-F4B57CBDA00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92" b="3110"/>
          <a:stretch/>
        </p:blipFill>
        <p:spPr>
          <a:xfrm>
            <a:off x="15" y="857258"/>
            <a:ext cx="9143985" cy="2782952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63CEA034-C763-4567-BADE-08E9904C08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67987" y="3671888"/>
            <a:ext cx="5614060" cy="1839515"/>
          </a:xfrm>
        </p:spPr>
        <p:txBody>
          <a:bodyPr vert="horz" lIns="68580" tIns="34290" rIns="68580" bIns="34290" rtlCol="0" anchor="ctr">
            <a:noAutofit/>
          </a:bodyPr>
          <a:lstStyle/>
          <a:p>
            <a:pPr algn="just"/>
            <a:r>
              <a:rPr lang="en-US" sz="1600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След</a:t>
            </a:r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влизането</a:t>
            </a:r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на</a:t>
            </a:r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България</a:t>
            </a:r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в ЕС </a:t>
            </a:r>
            <a:r>
              <a:rPr lang="en-US" sz="1600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кандидатстването</a:t>
            </a:r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в </a:t>
            </a:r>
            <a:r>
              <a:rPr lang="en-US" sz="1600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Германия</a:t>
            </a:r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и </a:t>
            </a:r>
            <a:r>
              <a:rPr lang="en-US" sz="1600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Австрия</a:t>
            </a:r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е </a:t>
            </a:r>
            <a:r>
              <a:rPr lang="en-US" sz="1600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без</a:t>
            </a:r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приемен</a:t>
            </a:r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изпит</a:t>
            </a:r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кандидатства</a:t>
            </a:r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се</a:t>
            </a:r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с </a:t>
            </a:r>
            <a:r>
              <a:rPr lang="en-US" sz="1600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диплома</a:t>
            </a:r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за</a:t>
            </a:r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средно</a:t>
            </a:r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образование</a:t>
            </a:r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1600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Образованието</a:t>
            </a:r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е </a:t>
            </a:r>
            <a:r>
              <a:rPr lang="en-US" sz="1600" dirty="0" err="1">
                <a:highlight>
                  <a:srgbClr val="FFFF00"/>
                </a:highligh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безплатно</a:t>
            </a:r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– и в </a:t>
            </a:r>
            <a:r>
              <a:rPr lang="en-US" sz="1600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бакалавърските</a:t>
            </a:r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и в </a:t>
            </a:r>
            <a:r>
              <a:rPr lang="en-US" sz="1600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магистърските</a:t>
            </a:r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програми</a:t>
            </a:r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 </a:t>
            </a:r>
            <a:r>
              <a:rPr lang="en-US" sz="1600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Заплаща</a:t>
            </a:r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се</a:t>
            </a:r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малка</a:t>
            </a:r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семестриална</a:t>
            </a:r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такса</a:t>
            </a:r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която</a:t>
            </a:r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е </a:t>
            </a:r>
            <a:r>
              <a:rPr lang="en-US" sz="1600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различна</a:t>
            </a:r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за</a:t>
            </a:r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различните</a:t>
            </a:r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университети</a:t>
            </a:r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срещу</a:t>
            </a:r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която</a:t>
            </a:r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се</a:t>
            </a:r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получават</a:t>
            </a:r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определени</a:t>
            </a:r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социални</a:t>
            </a:r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придобивки</a:t>
            </a:r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и </a:t>
            </a:r>
            <a:r>
              <a:rPr lang="en-US" sz="1600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безплатен</a:t>
            </a:r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транспорт</a:t>
            </a:r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53930519"/>
      </p:ext>
    </p:extLst>
  </p:cSld>
  <p:clrMapOvr>
    <a:masterClrMapping/>
  </p:clrMapOvr>
  <p:transition spd="slow">
    <p:randomBar dir="vert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7799" y="331278"/>
            <a:ext cx="7886700" cy="1325563"/>
          </a:xfrm>
        </p:spPr>
        <p:txBody>
          <a:bodyPr/>
          <a:lstStyle/>
          <a:p>
            <a:pPr algn="ctr"/>
            <a:r>
              <a:rPr lang="bg-BG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Биология и здравно образование</a:t>
            </a:r>
            <a:endParaRPr lang="en-US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bg-BG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bg-BG" sz="16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Биология и здравно образование  </a:t>
            </a:r>
            <a:r>
              <a:rPr lang="bg-BG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се изучава в четири задължителни и два избираеми модула в </a:t>
            </a:r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XI</a:t>
            </a:r>
            <a:r>
              <a:rPr lang="bg-BG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и </a:t>
            </a:r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XII</a:t>
            </a:r>
            <a:r>
              <a:rPr lang="bg-BG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клас.</a:t>
            </a:r>
          </a:p>
          <a:p>
            <a:pPr marL="0" indent="0" algn="just">
              <a:buNone/>
            </a:pPr>
            <a:r>
              <a:rPr lang="bg-BG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Те дават възможност на учениците да:</a:t>
            </a:r>
          </a:p>
          <a:p>
            <a:pPr algn="just"/>
            <a:r>
              <a:rPr lang="bg-BG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разширят биологичните си познания</a:t>
            </a:r>
          </a:p>
          <a:p>
            <a:pPr algn="just"/>
            <a:r>
              <a:rPr lang="bg-BG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формират компетентности по природни науки</a:t>
            </a:r>
          </a:p>
          <a:p>
            <a:pPr algn="just"/>
            <a:r>
              <a:rPr lang="bg-BG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изградят умения за здравословен начин на живот</a:t>
            </a:r>
          </a:p>
          <a:p>
            <a:pPr algn="just"/>
            <a:r>
              <a:rPr lang="bg-BG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оценяват ролята на човека за опазване на околната среда</a:t>
            </a:r>
          </a:p>
          <a:p>
            <a:pPr algn="just"/>
            <a:endParaRPr lang="bg-BG" sz="13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350" dirty="0"/>
          </a:p>
        </p:txBody>
      </p:sp>
      <p:pic>
        <p:nvPicPr>
          <p:cNvPr id="4" name="Picture 3" descr="Резюме на Биология и здравно образование 9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04607"/>
            <a:ext cx="3082835" cy="1796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Презентація на тему &quot; ОСНОВНІ РОЗДІЛИ БІОЛОГІЇ &quot;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7608"/>
            <a:ext cx="1580605" cy="126801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Environmental Sustainability – Tesalia cbc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1450" y="4204606"/>
            <a:ext cx="2531744" cy="1796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НА МОРЕТО | Производство на гориво от въздуха?Възможно е!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809" y="4204606"/>
            <a:ext cx="2832191" cy="17961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930509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5656" y="762430"/>
            <a:ext cx="7886700" cy="1325563"/>
          </a:xfrm>
        </p:spPr>
        <p:txBody>
          <a:bodyPr/>
          <a:lstStyle/>
          <a:p>
            <a:pPr algn="ctr"/>
            <a:r>
              <a:rPr lang="bg-B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Биология и здравно образование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9668" y="2267979"/>
            <a:ext cx="7886700" cy="246916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</a:t>
            </a:r>
            <a:r>
              <a:rPr lang="ru-RU" sz="18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В  XI  клас се изучават 2 задължителни модула с общ хорариум 144 часа и 1 избираем модул – 72 часа:</a:t>
            </a:r>
          </a:p>
          <a:p>
            <a:pPr marL="0" indent="0" algn="just">
              <a:buNone/>
            </a:pPr>
            <a:r>
              <a:rPr lang="ru-RU" sz="18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Модул 1: Клетката – елементарна биологична система – 72 часа</a:t>
            </a:r>
          </a:p>
          <a:p>
            <a:pPr marL="0" indent="0" algn="just">
              <a:buNone/>
            </a:pPr>
            <a:r>
              <a:rPr lang="ru-RU" sz="18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Модул 2: Многоклетъчна организация на биологичните системи – 72 часа</a:t>
            </a:r>
          </a:p>
          <a:p>
            <a:pPr marL="0" indent="0" algn="just">
              <a:buNone/>
            </a:pPr>
            <a:r>
              <a:rPr lang="ru-RU" sz="18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Избираем модул: Клетка и многоклетъчна организация – 72 часа</a:t>
            </a:r>
          </a:p>
          <a:p>
            <a:pPr marL="0" indent="0" algn="just">
              <a:buNone/>
            </a:pPr>
            <a:r>
              <a:rPr lang="ru-RU" sz="18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      Учебното съдържание е свързано със знания за химичния състав, структурата и процесите в клетката. Обогатяват се знанията за многоклетъчния организъм.</a:t>
            </a:r>
          </a:p>
          <a:p>
            <a:pPr marL="0" indent="0">
              <a:buNone/>
            </a:pPr>
            <a:r>
              <a:rPr lang="bg-BG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</a:t>
            </a:r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Picture 6" descr="A judge said police can search the DNA of 1 million Americans without their  consent. What's next? | Science | AAAS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23" y="5097117"/>
            <a:ext cx="2462348" cy="1760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New Technology Peers at the Electrical Signals Inside Cells – May Inspire  New Fields of Research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8742" y="5050734"/>
            <a:ext cx="2678363" cy="1807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Бум на близнаци в Бургас - Любопитно - Стандарт Нюз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984345"/>
            <a:ext cx="2854235" cy="1807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 descr="New analytical method provides an insight into additional chromosomes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673"/>
            <a:ext cx="1835696" cy="15562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64293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5656" y="442380"/>
            <a:ext cx="7886700" cy="1325563"/>
          </a:xfrm>
        </p:spPr>
        <p:txBody>
          <a:bodyPr/>
          <a:lstStyle/>
          <a:p>
            <a:pPr algn="ctr"/>
            <a:r>
              <a:rPr lang="bg-B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Биология и здравно образование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bg-BG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</a:t>
            </a:r>
            <a:r>
              <a:rPr lang="bg-B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XII</a:t>
            </a:r>
            <a:r>
              <a:rPr lang="bg-B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клас се изучават 3 задължителни  модула с общ хорариум  124 часа и един избираем -  62 часа:</a:t>
            </a:r>
          </a:p>
          <a:p>
            <a:pPr marL="0" indent="0" algn="just">
              <a:buNone/>
            </a:pPr>
            <a:r>
              <a:rPr lang="bg-B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Модул 2: 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Многоклетъчна организация на биологичните системи – 44 часа</a:t>
            </a:r>
          </a:p>
          <a:p>
            <a:pPr marL="0" indent="0" algn="just">
              <a:buNone/>
            </a:pP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Модул 3: Биосфера – структура и процеси – 31 часа</a:t>
            </a:r>
          </a:p>
          <a:p>
            <a:pPr marL="0" indent="0" algn="just">
              <a:buNone/>
            </a:pP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Модул 4: Еволюция на биологичните системи – 49 часа</a:t>
            </a:r>
          </a:p>
          <a:p>
            <a:pPr marL="0" indent="0" algn="just">
              <a:buNone/>
            </a:pP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Избираем модул: Генетика, еволюция и екология</a:t>
            </a:r>
          </a:p>
          <a:p>
            <a:pPr marL="0" indent="0" algn="just">
              <a:buNone/>
            </a:pP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Учебното съдържание е свързано с биосферата и еволюцията на живата материя. Акцентира се на влиянието на замърсителите върху здравето на човека, необходимостта от въвеждане на нови технологии за опазване на природната среда.</a:t>
            </a:r>
          </a:p>
          <a:p>
            <a:pPr marL="0" indent="0">
              <a:buNone/>
            </a:pPr>
            <a:endParaRPr lang="ru-RU" sz="13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3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Конкурс «Зелёный Город 2011» » вСалде.ру | Верхняя Салда и Нижняя Салда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7165" y="4825463"/>
            <a:ext cx="2304440" cy="1816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За да остане природа в България“: МОСВ е виновно за лошото състояние на  Седемте рилски езера | Обекти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0468" y="4758611"/>
            <a:ext cx="3383280" cy="1982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14 септември: Възраждаме погубена гора край Локорско | Гората.бг - 100 000  садим гора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46" y="4797152"/>
            <a:ext cx="3210027" cy="194374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Сохраним планету вместе?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844187"/>
            <a:ext cx="1600201" cy="9237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194842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7687" y="450675"/>
            <a:ext cx="7886700" cy="1325563"/>
          </a:xfrm>
        </p:spPr>
        <p:txBody>
          <a:bodyPr/>
          <a:lstStyle/>
          <a:p>
            <a:pPr algn="ctr"/>
            <a:r>
              <a:rPr lang="bg-BG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Биология и здравно образование</a:t>
            </a:r>
            <a:endParaRPr lang="en-US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4989" y="1862831"/>
            <a:ext cx="7886700" cy="326350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bg-BG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        Обучението по биология и здравно образование в профилирана подготовка е с теоретична и приложна насоченост, даващо възможност за успешно полагане на държавни зрелостни изпити, конкурсни изпити във висши учебни заведения,  участие в олимпиади и конкурси. </a:t>
            </a:r>
          </a:p>
          <a:p>
            <a:pPr marL="0" indent="0" algn="just">
              <a:buNone/>
            </a:pPr>
            <a:r>
              <a:rPr lang="bg-BG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         Учениците могат да продължат образованието си в България и в чужбина в предпочитани  специалности – медицина, стоматология, фармация, ветеринарна медицина, молекулярна биология, екология, биология и химия, биотехнология, биоинформатика, кинезитерапия, зъботехника, медицинска сестра, лаборант и други</a:t>
            </a:r>
            <a:r>
              <a:rPr lang="bg-BG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Picture 4" descr="Дигитален микроскоп &quot;OPTIKA&quot; за кабинети по природни науки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34765"/>
            <a:ext cx="1247503" cy="124189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Гаф заплашва да остави милион българи без личен лекар | Инфообзор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436" y="5127169"/>
            <a:ext cx="1952897" cy="1609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Членски внос за зъботехници и помощник-фармацевти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949" y="5319271"/>
            <a:ext cx="1889828" cy="131934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14 декември е Ден на ветеринаря - Плевен прес | Новини и актуална  информация Плевен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3959" y="5211330"/>
            <a:ext cx="1765732" cy="1412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Как да изберете най-подходящия за вас зъболекар - Свободно време - Edna.b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8633" y="5272496"/>
            <a:ext cx="1815326" cy="1319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Заради лаборатория „ЛИНА”: Молекулярни биолози предпочетоха Бургас пред  работа в София и Манчестър | Медико-диагностична лаборатория Лина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0178" y="5272496"/>
            <a:ext cx="1815326" cy="1412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Студенти по Екология на практика в Атанасовско езеро - Атанасовско езеро -  Лагуната на живота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8346" y="4053547"/>
            <a:ext cx="1443446" cy="10727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 descr="Кинезитерапия - Балнеокомплекс Медика - Наречен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6530" y="4053547"/>
            <a:ext cx="1606322" cy="10727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552144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лавие 1"/>
          <p:cNvSpPr>
            <a:spLocks noGrp="1" noChangeArrowheads="1"/>
          </p:cNvSpPr>
          <p:nvPr>
            <p:ph type="title"/>
          </p:nvPr>
        </p:nvSpPr>
        <p:spPr>
          <a:xfrm>
            <a:off x="628650" y="365126"/>
            <a:ext cx="5226587" cy="1325563"/>
          </a:xfrm>
        </p:spPr>
        <p:txBody>
          <a:bodyPr/>
          <a:lstStyle/>
          <a:p>
            <a:r>
              <a:rPr lang="bg-BG" altLang="bg-BG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ПРОФИЛИРАНА ПОДГОТОВКА ПО МАТЕМАТИКА</a:t>
            </a:r>
            <a:endParaRPr lang="bg-BG" altLang="bg-BG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Контейнер за съдържание 6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r>
              <a:rPr lang="bg-BG" sz="18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Математика се изучава в четири задължителни и два избираеми модула в Х</a:t>
            </a:r>
            <a:r>
              <a:rPr lang="en-US" sz="18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 </a:t>
            </a:r>
            <a:r>
              <a:rPr lang="bg-BG" sz="18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и</a:t>
            </a:r>
            <a:r>
              <a:rPr lang="en-US" sz="18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XII</a:t>
            </a:r>
            <a:r>
              <a:rPr lang="bg-BG" sz="18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 Те дават възможност на учениците да:</a:t>
            </a:r>
          </a:p>
          <a:p>
            <a:pPr fontAlgn="auto">
              <a:spcAft>
                <a:spcPts val="0"/>
              </a:spcAft>
              <a:buFontTx/>
              <a:buChar char="-"/>
              <a:defRPr/>
            </a:pPr>
            <a:r>
              <a:rPr lang="bg-BG" sz="18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разширят математическата си култура</a:t>
            </a:r>
          </a:p>
          <a:p>
            <a:pPr fontAlgn="auto">
              <a:spcAft>
                <a:spcPts val="0"/>
              </a:spcAft>
              <a:buFontTx/>
              <a:buChar char="-"/>
              <a:defRPr/>
            </a:pPr>
            <a:r>
              <a:rPr lang="bg-BG" sz="18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развият логическото си мислене</a:t>
            </a:r>
          </a:p>
          <a:p>
            <a:pPr fontAlgn="auto">
              <a:spcAft>
                <a:spcPts val="0"/>
              </a:spcAft>
              <a:buFontTx/>
              <a:buChar char="-"/>
              <a:defRPr/>
            </a:pPr>
            <a:r>
              <a:rPr lang="bg-BG" sz="18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развият ключови компетентности в областта на природните науки и технологии и пространствено виждане</a:t>
            </a:r>
          </a:p>
          <a:p>
            <a:pPr fontAlgn="auto">
              <a:spcAft>
                <a:spcPts val="0"/>
              </a:spcAft>
              <a:buFontTx/>
              <a:buChar char="-"/>
              <a:defRPr/>
            </a:pPr>
            <a:r>
              <a:rPr lang="bg-BG" sz="18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изучаване на основни елементи от теорията на вероятностите и анализа на емпирични данни- връзката на описателни статистики и диаграми със статистически изводи</a:t>
            </a:r>
          </a:p>
          <a:p>
            <a:pPr fontAlgn="auto">
              <a:spcAft>
                <a:spcPts val="0"/>
              </a:spcAft>
              <a:buFontTx/>
              <a:buChar char="-"/>
              <a:defRPr/>
            </a:pPr>
            <a:r>
              <a:rPr lang="bg-BG" sz="18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приложение на знанията по математика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bg-BG" sz="13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Картина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941168"/>
            <a:ext cx="2347913" cy="1602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Картина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5237" y="321470"/>
            <a:ext cx="3057525" cy="1369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Картина 1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1425" y="4941167"/>
            <a:ext cx="2231231" cy="1602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16419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694135" y="2118122"/>
            <a:ext cx="7339013" cy="2175272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bg-BG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Х</a:t>
            </a:r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</a:t>
            </a:r>
            <a:r>
              <a:rPr lang="bg-BG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клас се изучават два задължителни модула с общ хорариум 144 часа и един избираем модул  с хорариум 72 часа:</a:t>
            </a:r>
          </a:p>
          <a:p>
            <a:pPr fontAlgn="auto">
              <a:spcAft>
                <a:spcPts val="0"/>
              </a:spcAft>
              <a:defRPr/>
            </a:pPr>
            <a:r>
              <a:rPr lang="bg-BG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Модул 1: Геометрия – 72 часа</a:t>
            </a:r>
          </a:p>
          <a:p>
            <a:pPr fontAlgn="auto">
              <a:spcAft>
                <a:spcPts val="0"/>
              </a:spcAft>
              <a:defRPr/>
            </a:pPr>
            <a:r>
              <a:rPr lang="bg-BG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Модул 2: Елементи на математическия анализ-72 часа</a:t>
            </a:r>
          </a:p>
          <a:p>
            <a:pPr fontAlgn="auto">
              <a:spcAft>
                <a:spcPts val="0"/>
              </a:spcAft>
              <a:defRPr/>
            </a:pPr>
            <a:r>
              <a:rPr lang="bg-BG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Избираем модул – 72 часа</a:t>
            </a:r>
          </a:p>
          <a:p>
            <a:pPr fontAlgn="auto">
              <a:spcAft>
                <a:spcPts val="0"/>
              </a:spcAft>
              <a:defRPr/>
            </a:pPr>
            <a:r>
              <a:rPr lang="bg-BG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Обучението е насочено към изграждането на умения за моделиране на реални и теоретични ситуации с изучените средства. </a:t>
            </a:r>
          </a:p>
        </p:txBody>
      </p:sp>
      <p:pic>
        <p:nvPicPr>
          <p:cNvPr id="3076" name="Картина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1185" y="4349354"/>
            <a:ext cx="3306365" cy="1635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Картина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312" y="4457700"/>
            <a:ext cx="2368154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7886700" cy="1325563"/>
          </a:xfrm>
        </p:spPr>
        <p:txBody>
          <a:bodyPr/>
          <a:lstStyle/>
          <a:p>
            <a:r>
              <a:rPr lang="bg-BG" altLang="bg-BG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ПРОФИЛИРАНА ПОДГОТОВКА ПО МАТЕМАТИКА</a:t>
            </a:r>
            <a:endParaRPr lang="bg-B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34280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Текстов контейнер 2"/>
          <p:cNvSpPr>
            <a:spLocks noGrp="1" noChangeArrowheads="1"/>
          </p:cNvSpPr>
          <p:nvPr>
            <p:ph type="body" idx="1"/>
          </p:nvPr>
        </p:nvSpPr>
        <p:spPr>
          <a:xfrm>
            <a:off x="540544" y="2125267"/>
            <a:ext cx="7354491" cy="2783681"/>
          </a:xfrm>
        </p:spPr>
        <p:txBody>
          <a:bodyPr/>
          <a:lstStyle/>
          <a:p>
            <a:r>
              <a:rPr lang="bg-BG" altLang="bg-BG" b="0">
                <a:solidFill>
                  <a:srgbClr val="000000"/>
                </a:solidFill>
              </a:rPr>
              <a:t>В Х</a:t>
            </a:r>
            <a:r>
              <a:rPr lang="en-US" altLang="bg-BG" b="0">
                <a:solidFill>
                  <a:srgbClr val="000000"/>
                </a:solidFill>
              </a:rPr>
              <a:t>II </a:t>
            </a:r>
            <a:r>
              <a:rPr lang="bg-BG" altLang="bg-BG" b="0">
                <a:solidFill>
                  <a:srgbClr val="000000"/>
                </a:solidFill>
              </a:rPr>
              <a:t>клас се изучават два задължителни модула с общ хорариум 124 часа и един избираем модул  с хорариум 62 часа:</a:t>
            </a:r>
          </a:p>
          <a:p>
            <a:r>
              <a:rPr lang="bg-BG" altLang="bg-BG" b="0">
                <a:solidFill>
                  <a:srgbClr val="000000"/>
                </a:solidFill>
              </a:rPr>
              <a:t>Модул 1: Практическа математика – 62 часа</a:t>
            </a:r>
          </a:p>
          <a:p>
            <a:r>
              <a:rPr lang="bg-BG" altLang="bg-BG" b="0">
                <a:solidFill>
                  <a:srgbClr val="000000"/>
                </a:solidFill>
              </a:rPr>
              <a:t>Модул 2: Вероятности и анализ на данни-62 часа</a:t>
            </a:r>
          </a:p>
          <a:p>
            <a:r>
              <a:rPr lang="bg-BG" altLang="bg-BG" b="0">
                <a:solidFill>
                  <a:srgbClr val="000000"/>
                </a:solidFill>
              </a:rPr>
              <a:t>Избираем модул – 62 часа</a:t>
            </a:r>
          </a:p>
          <a:p>
            <a:r>
              <a:rPr lang="bg-BG" altLang="bg-BG" b="0">
                <a:solidFill>
                  <a:srgbClr val="000000"/>
                </a:solidFill>
              </a:rPr>
              <a:t>Обучението е насочено към  изучаване на някои приложения на знанията по математика, приложението и анализа на данни</a:t>
            </a:r>
          </a:p>
          <a:p>
            <a:endParaRPr lang="bg-BG" altLang="bg-BG" b="0">
              <a:solidFill>
                <a:srgbClr val="000000"/>
              </a:solidFill>
            </a:endParaRPr>
          </a:p>
          <a:p>
            <a:endParaRPr lang="bg-BG" altLang="bg-BG"/>
          </a:p>
        </p:txBody>
      </p:sp>
      <p:pic>
        <p:nvPicPr>
          <p:cNvPr id="4100" name="Картина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035" y="4549378"/>
            <a:ext cx="2715815" cy="1451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Картина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4947" y="4543425"/>
            <a:ext cx="2108597" cy="1359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Картина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60" y="4543425"/>
            <a:ext cx="1733550" cy="1483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altLang="bg-BG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ПРОФИЛИРАНА ПОДГОТОВКА ПО МАТЕМАТИКА</a:t>
            </a:r>
            <a:endParaRPr lang="bg-B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5875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694135" y="2118122"/>
            <a:ext cx="7339013" cy="1604963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defRPr/>
            </a:pPr>
            <a:endParaRPr lang="bg-BG" b="0" dirty="0"/>
          </a:p>
          <a:p>
            <a:pPr fontAlgn="auto">
              <a:spcAft>
                <a:spcPts val="0"/>
              </a:spcAft>
              <a:defRPr/>
            </a:pPr>
            <a:r>
              <a:rPr lang="bg-BG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Изучаването на предмета дава възможност на учениците да избират от множество специалности , като : Архитектура, Строителство на сгради и съоръжения, Икономика , Финанси, Компютърни системи и технологии, Информатика и софтуерни науки, Компютърно и софтуерно инженерство и мн. др.</a:t>
            </a:r>
          </a:p>
        </p:txBody>
      </p:sp>
      <p:pic>
        <p:nvPicPr>
          <p:cNvPr id="5124" name="Картина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694" y="4069556"/>
            <a:ext cx="2113360" cy="128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Картина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8710" y="4069556"/>
            <a:ext cx="2260997" cy="128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Картина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2848" y="4069556"/>
            <a:ext cx="2183606" cy="128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altLang="bg-BG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ПРОФИЛИРАНА ПОДГОТОВКА ПО МАТЕМАТИКА</a:t>
            </a:r>
            <a:endParaRPr lang="bg-B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12179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563938" y="692150"/>
            <a:ext cx="5111750" cy="5689600"/>
          </a:xfrm>
        </p:spPr>
        <p:txBody>
          <a:bodyPr/>
          <a:lstStyle/>
          <a:p>
            <a:pPr marL="0" indent="0" eaLnBrk="1" hangingPunct="1"/>
            <a:r>
              <a:rPr lang="bg-BG" altLang="bg-BG" sz="2800" dirty="0"/>
              <a:t>ПРОФИЛИРАНА ПОДГОТОВКА ПО ИСТОРИЯ И ЦИВИЛИЗАЦИИ</a:t>
            </a:r>
            <a:r>
              <a:rPr lang="bg-BG" altLang="bg-BG" sz="2800" dirty="0">
                <a:solidFill>
                  <a:srgbClr val="464646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 algn="just" eaLnBrk="1" hangingPunct="1"/>
            <a:r>
              <a:rPr lang="bg-BG" altLang="bg-BG" sz="1200" dirty="0">
                <a:solidFill>
                  <a:srgbClr val="46464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Съвременното обучение по история поставя акцент не само върху учебното съдържание, но и върху методите, чрез които то се усвоява- уменията и навиците, които учениците следва да придобият и </a:t>
            </a:r>
            <a:r>
              <a:rPr lang="bg-BG" altLang="bg-BG" sz="1200" dirty="0" err="1">
                <a:solidFill>
                  <a:srgbClr val="46464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развият.Особено</a:t>
            </a:r>
            <a:r>
              <a:rPr lang="bg-BG" altLang="bg-BG" sz="1200" dirty="0">
                <a:solidFill>
                  <a:srgbClr val="46464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внимание се отделя на ценностната ориентация, която се формира у учениците на съответното образователно </a:t>
            </a:r>
            <a:r>
              <a:rPr lang="bg-BG" altLang="bg-BG" sz="1200" dirty="0" err="1">
                <a:solidFill>
                  <a:srgbClr val="46464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равнище..Усвояването</a:t>
            </a:r>
            <a:r>
              <a:rPr lang="bg-BG" altLang="bg-BG" sz="1200" dirty="0">
                <a:solidFill>
                  <a:srgbClr val="46464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на методи, техники, ценности е в основата на определени поведенчески норми, както и в практическата приложимост на придобитите знания и възможността за тяхното надграждане и развитие</a:t>
            </a:r>
            <a:endParaRPr lang="bg-BG" altLang="bg-BG" sz="12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 eaLnBrk="1" hangingPunct="1"/>
            <a:r>
              <a:rPr lang="bg-BG" altLang="bg-BG" sz="1200" dirty="0">
                <a:latin typeface="Tahoma" panose="020B0604030504040204" pitchFamily="34" charset="0"/>
                <a:cs typeface="Tahoma" panose="020B0604030504040204" pitchFamily="34" charset="0"/>
              </a:rPr>
              <a:t>Профилираното обучение по история и цивилизации се провежда в 11 и 12клас в три модула –1. „</a:t>
            </a:r>
            <a:r>
              <a:rPr lang="bg-BG" altLang="bg-BG" sz="1200" b="1" dirty="0">
                <a:latin typeface="Tahoma" panose="020B0604030504040204" pitchFamily="34" charset="0"/>
                <a:cs typeface="Tahoma" panose="020B0604030504040204" pitchFamily="34" charset="0"/>
              </a:rPr>
              <a:t>Власт и институции“, 2.„Култура и духовност“ и 3.„Човек и общество</a:t>
            </a:r>
            <a:r>
              <a:rPr lang="bg-BG" altLang="bg-BG" sz="1200" dirty="0">
                <a:latin typeface="Tahoma" panose="020B0604030504040204" pitchFamily="34" charset="0"/>
                <a:cs typeface="Tahoma" panose="020B0604030504040204" pitchFamily="34" charset="0"/>
              </a:rPr>
              <a:t>“</a:t>
            </a:r>
          </a:p>
          <a:p>
            <a:pPr marL="0" indent="0" eaLnBrk="1" hangingPunct="1"/>
            <a:endParaRPr lang="bg-BG" altLang="bg-BG" sz="12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8676" name="Picture 4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981075"/>
            <a:ext cx="3025775" cy="484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995738" y="4437063"/>
          <a:ext cx="4464050" cy="1751012"/>
        </p:xfrm>
        <a:graphic>
          <a:graphicData uri="http://schemas.openxmlformats.org/drawingml/2006/table">
            <a:tbl>
              <a:tblPr/>
              <a:tblGrid>
                <a:gridCol w="431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10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50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0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403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Monotype Corsiva" pitchFamily="66" charset="0"/>
                        </a:rPr>
                        <a:t>клас</a:t>
                      </a:r>
                    </a:p>
                  </a:txBody>
                  <a:tcPr marT="45737" marB="4573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ЗМ1.Власт и институции</a:t>
                      </a:r>
                    </a:p>
                  </a:txBody>
                  <a:tcPr marT="45737" marB="4573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ЗМ2.Култура и духовност</a:t>
                      </a:r>
                    </a:p>
                  </a:txBody>
                  <a:tcPr marT="45737" marB="4573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ЗМ3.Човек и общество</a:t>
                      </a:r>
                    </a:p>
                  </a:txBody>
                  <a:tcPr marT="45737" marB="4573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Изб.модул</a:t>
                      </a:r>
                    </a:p>
                  </a:txBody>
                  <a:tcPr marT="45737" marB="4573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onotype Corsiva" pitchFamily="66" charset="0"/>
                        </a:rPr>
                        <a:t>11</a:t>
                      </a:r>
                    </a:p>
                  </a:txBody>
                  <a:tcPr marT="45737" marB="4573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onotype Corsiva" pitchFamily="66" charset="0"/>
                        </a:rPr>
                        <a:t>72ч</a:t>
                      </a:r>
                    </a:p>
                  </a:txBody>
                  <a:tcPr marT="45737" marB="4573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onotype Corsiva" pitchFamily="66" charset="0"/>
                        </a:rPr>
                        <a:t>36ч</a:t>
                      </a:r>
                    </a:p>
                  </a:txBody>
                  <a:tcPr marT="45737" marB="4573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onotype Corsiva" pitchFamily="66" charset="0"/>
                        </a:rPr>
                        <a:t>36ч</a:t>
                      </a:r>
                    </a:p>
                  </a:txBody>
                  <a:tcPr marT="45737" marB="4573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D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onotype Corsiva" pitchFamily="66" charset="0"/>
                        </a:rPr>
                        <a:t>72ч</a:t>
                      </a:r>
                    </a:p>
                  </a:txBody>
                  <a:tcPr marT="45737" marB="4573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D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48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onotype Corsiva" pitchFamily="66" charset="0"/>
                        </a:rPr>
                        <a:t>12</a:t>
                      </a:r>
                    </a:p>
                  </a:txBody>
                  <a:tcPr marT="45737" marB="4573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onotype Corsiva" pitchFamily="66" charset="0"/>
                        </a:rPr>
                        <a:t>31ч</a:t>
                      </a:r>
                    </a:p>
                  </a:txBody>
                  <a:tcPr marT="45737" marB="4573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onotype Corsiva" pitchFamily="66" charset="0"/>
                        </a:rPr>
                        <a:t>31ч</a:t>
                      </a:r>
                    </a:p>
                  </a:txBody>
                  <a:tcPr marT="45737" marB="4573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onotype Corsiva" pitchFamily="66" charset="0"/>
                        </a:rPr>
                        <a:t>62ч</a:t>
                      </a:r>
                    </a:p>
                  </a:txBody>
                  <a:tcPr marT="45737" marB="4573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onotype Corsiva" pitchFamily="66" charset="0"/>
                        </a:rPr>
                        <a:t>62</a:t>
                      </a:r>
                    </a:p>
                  </a:txBody>
                  <a:tcPr marT="45737" marB="4573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7996459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284663" y="1125538"/>
            <a:ext cx="4103687" cy="4970462"/>
          </a:xfrm>
        </p:spPr>
        <p:txBody>
          <a:bodyPr/>
          <a:lstStyle/>
          <a:p>
            <a:pPr marL="0" indent="0" algn="just" eaLnBrk="1" hangingPunct="1"/>
            <a:r>
              <a:rPr lang="bg-BG" altLang="bg-BG" sz="28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altLang="bg-BG" sz="1200" b="1"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Модул 1. „Власт и институции</a:t>
            </a:r>
            <a:r>
              <a:rPr lang="bg-BG" altLang="bg-BG" sz="1200"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“Обучението е насочено към надграждане на компетентности по отношение на разбиране и осмисляне на държавни модели, политически идеологии и функциониране на политическата власт</a:t>
            </a:r>
            <a:endParaRPr lang="bg-BG" altLang="bg-BG" sz="1200" b="1">
              <a:latin typeface="Tahoma" panose="020B0604030504040204" pitchFamily="34" charset="0"/>
              <a:ea typeface="Calibri" panose="020F0502020204030204" pitchFamily="34" charset="0"/>
              <a:cs typeface="Tahoma" panose="020B0604030504040204" pitchFamily="34" charset="0"/>
            </a:endParaRPr>
          </a:p>
          <a:p>
            <a:pPr marL="0" indent="0" algn="just" eaLnBrk="1" hangingPunct="1"/>
            <a:r>
              <a:rPr lang="bg-BG" altLang="bg-BG" sz="1200"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Обучението</a:t>
            </a:r>
            <a:r>
              <a:rPr lang="bg-BG" altLang="bg-BG" sz="1200" b="1"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 в Модул 2. „Култура и духовност“</a:t>
            </a:r>
            <a:r>
              <a:rPr lang="bg-BG" altLang="bg-BG" sz="1200"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 е насочено към надграждане на компетентности, свързани с необходимостта от ориентация, адаптация и реализация в съвременното демократично общество в условията на културно многообразие и глобализация.</a:t>
            </a:r>
          </a:p>
          <a:p>
            <a:pPr marL="0" indent="0" algn="just" eaLnBrk="1" hangingPunct="1"/>
            <a:r>
              <a:rPr lang="bg-BG" altLang="bg-BG" sz="1200"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 Обучението в </a:t>
            </a:r>
            <a:r>
              <a:rPr lang="bg-BG" altLang="bg-BG" sz="1200" b="1"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модул 3. „Човек и общество</a:t>
            </a:r>
            <a:r>
              <a:rPr lang="bg-BG" altLang="bg-BG" sz="1200"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“ е насочено към надграждане на компетентности, свързани с разбирането на света, в който учениците живеят и вземат решения за собственото си развитие. </a:t>
            </a:r>
          </a:p>
          <a:p>
            <a:pPr marL="0" indent="0" algn="just" eaLnBrk="1" hangingPunct="1"/>
            <a:endParaRPr lang="bg-BG" altLang="bg-BG" sz="1200" b="1">
              <a:latin typeface="Tahoma" panose="020B0604030504040204" pitchFamily="34" charset="0"/>
              <a:ea typeface="Calibri" panose="020F0502020204030204" pitchFamily="34" charset="0"/>
              <a:cs typeface="Tahoma" panose="020B0604030504040204" pitchFamily="34" charset="0"/>
            </a:endParaRPr>
          </a:p>
          <a:p>
            <a:pPr marL="0" indent="0" algn="just" eaLnBrk="1" hangingPunct="1"/>
            <a:r>
              <a:rPr lang="bg-BG" altLang="bg-BG" sz="1200" b="1"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Цели</a:t>
            </a:r>
            <a:r>
              <a:rPr lang="bg-BG" altLang="bg-BG" sz="1200"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:Надграждането на знанията има за цел да помогне за осмисляне и разглеждане на историческата информация в по-широк контекст, използвайки компетентности не само от областта на историята, но и от други научни области.</a:t>
            </a:r>
          </a:p>
          <a:p>
            <a:pPr marL="0" indent="0" algn="just" eaLnBrk="1" hangingPunct="1"/>
            <a:endParaRPr lang="bg-BG" altLang="bg-BG" sz="1200">
              <a:latin typeface="Tahoma" panose="020B0604030504040204" pitchFamily="34" charset="0"/>
              <a:ea typeface="Calibri" panose="020F0502020204030204" pitchFamily="34" charset="0"/>
              <a:cs typeface="Tahoma" panose="020B0604030504040204" pitchFamily="34" charset="0"/>
            </a:endParaRPr>
          </a:p>
        </p:txBody>
      </p:sp>
      <p:pic>
        <p:nvPicPr>
          <p:cNvPr id="3075" name="Картина 3" descr="https://www.e-uchebnik.bg/f/resources/27/o_59c85df80615e259382cde6892137e7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908050"/>
            <a:ext cx="2811463" cy="469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7344723"/>
      </p:ext>
    </p:extLst>
  </p:cSld>
  <p:clrMapOvr>
    <a:masterClrMapping/>
  </p:clrMapOvr>
  <p:transition spd="med">
    <p:diamond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Картина 7" descr="https://klett.bg/public/f/uploads/images/ISBN%20978-954-344-606-3_Cover%2011kl%20PP%20Istoria%20Modul%2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574675"/>
            <a:ext cx="2540000" cy="299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Картина 9" descr="https://klett.bg/public/f/uploads/images/ISBN%20978-954-344-618-6_Cover%2011kl%20PP%20Istoria%2011%20klas%20Modul%2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3565525"/>
            <a:ext cx="2601913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Заглавие 2"/>
          <p:cNvSpPr>
            <a:spLocks noGrp="1"/>
          </p:cNvSpPr>
          <p:nvPr>
            <p:ph type="title"/>
          </p:nvPr>
        </p:nvSpPr>
        <p:spPr>
          <a:xfrm>
            <a:off x="3138488" y="981075"/>
            <a:ext cx="5394325" cy="5327650"/>
          </a:xfrm>
        </p:spPr>
        <p:txBody>
          <a:bodyPr/>
          <a:lstStyle/>
          <a:p>
            <a:pPr algn="just" eaLnBrk="1" hangingPunct="1"/>
            <a:br>
              <a:rPr lang="bg-BG" altLang="bg-BG" sz="1400" b="1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br>
              <a:rPr lang="bg-BG" altLang="bg-BG" sz="1400" b="1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br>
              <a:rPr lang="bg-BG" altLang="bg-BG" sz="1400" b="1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br>
              <a:rPr lang="bg-BG" altLang="bg-BG" sz="1400" b="1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br>
              <a:rPr lang="bg-BG" altLang="bg-BG" sz="1400" b="1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br>
              <a:rPr lang="bg-BG" altLang="bg-BG" sz="1400" b="1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br>
              <a:rPr lang="bg-BG" altLang="bg-BG" sz="1400" b="1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br>
              <a:rPr lang="bg-BG" altLang="bg-BG" sz="1400" b="1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br>
              <a:rPr lang="bg-BG" altLang="bg-BG" sz="1400" b="1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br>
              <a:rPr lang="bg-BG" altLang="bg-BG" sz="1400" b="1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br>
              <a:rPr lang="bg-BG" altLang="bg-BG" sz="1400" b="1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br>
              <a:rPr lang="bg-BG" altLang="bg-BG" sz="1400" b="1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br>
              <a:rPr lang="bg-BG" altLang="bg-BG" sz="1400" b="1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br>
              <a:rPr lang="bg-BG" altLang="bg-BG" sz="1400" b="1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bg-BG" altLang="bg-BG" sz="1400" b="1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Дейности:</a:t>
            </a:r>
            <a:r>
              <a:rPr lang="bg-BG" altLang="bg-BG" sz="140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прилагане на интерактивни методи: ролеви и симулационни игри </a:t>
            </a:r>
            <a:r>
              <a:rPr lang="bg-BG" altLang="bg-BG" sz="140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</a:t>
            </a:r>
            <a:r>
              <a:rPr lang="bg-BG" altLang="bg-BG" sz="140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организиране на дискусии по актуални проблеми </a:t>
            </a:r>
            <a:r>
              <a:rPr lang="bg-BG" altLang="bg-BG" sz="140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</a:t>
            </a:r>
            <a:r>
              <a:rPr lang="bg-BG" altLang="bg-BG" sz="140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изработване на таблици, схеми, диаграми въз основа на зададени показатели </a:t>
            </a:r>
            <a:r>
              <a:rPr lang="bg-BG" altLang="bg-BG" sz="140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</a:t>
            </a:r>
            <a:r>
              <a:rPr lang="bg-BG" altLang="bg-BG" sz="140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разработване в екип на проекти и презентации, свързани с тематиката </a:t>
            </a:r>
            <a:r>
              <a:rPr lang="bg-BG" altLang="bg-BG" sz="140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</a:t>
            </a:r>
            <a:r>
              <a:rPr lang="bg-BG" altLang="bg-BG" sz="140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създаване на резюме </a:t>
            </a:r>
            <a:r>
              <a:rPr lang="bg-BG" altLang="bg-BG" sz="140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</a:t>
            </a:r>
            <a:r>
              <a:rPr lang="bg-BG" altLang="bg-BG" sz="140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създаване на план-тезис </a:t>
            </a:r>
            <a:r>
              <a:rPr lang="bg-BG" altLang="bg-BG" sz="140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</a:t>
            </a:r>
            <a:r>
              <a:rPr lang="bg-BG" altLang="bg-BG" sz="140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работа в библиотека (вестници, списания, научна и научнопопулярна литература и др.) </a:t>
            </a:r>
            <a:r>
              <a:rPr lang="bg-BG" altLang="bg-BG" sz="140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</a:t>
            </a:r>
            <a:r>
              <a:rPr lang="bg-BG" altLang="bg-BG" sz="140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използване на информация от интернет за проучвателска дейност, свързана с конкретното учебно съдържание  </a:t>
            </a:r>
            <a:r>
              <a:rPr lang="bg-BG" altLang="bg-BG" sz="140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</a:t>
            </a:r>
            <a:r>
              <a:rPr lang="bg-BG" altLang="bg-BG" sz="140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участие в учебни екскурзии</a:t>
            </a:r>
            <a:r>
              <a:rPr lang="bg-BG" altLang="bg-BG" sz="110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.</a:t>
            </a:r>
            <a:br>
              <a:rPr lang="bg-BG" altLang="bg-BG" sz="110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bg-BG" altLang="bg-BG" sz="1400" b="1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Перспективи</a:t>
            </a:r>
            <a:r>
              <a:rPr lang="bg-BG" altLang="bg-BG" sz="110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lang="ru-RU" altLang="bg-BG" sz="140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Модулното обучение е насочено към подготовка за:</a:t>
            </a:r>
            <a:br>
              <a:rPr lang="ru-RU" altLang="bg-BG" sz="140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ru-RU" altLang="bg-BG" sz="140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1.полагане на ДЗИ по история</a:t>
            </a:r>
            <a:br>
              <a:rPr lang="ru-RU" altLang="bg-BG" sz="140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ru-RU" altLang="bg-BG" sz="140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2.полагане на конкурсни изпити за </a:t>
            </a:r>
            <a:br>
              <a:rPr lang="ru-RU" altLang="bg-BG" sz="140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ru-RU" altLang="bg-BG" sz="140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продължаване на образованието във висши училища в широк спектър от хуманитарни и обществени науки-право, международни отношения, връзки с обществеността, история, археология,етнология и др. Чрез него се осъществява връзка между средното и висшето образование и плавен преход към университетското образование.Проектира се модулите да носят кредити и да се признават във висшите училища без допълнителното им изучаване в отделни специалности на висшето образование</a:t>
            </a:r>
            <a:br>
              <a:rPr lang="ru-RU" altLang="bg-BG" sz="1400">
                <a:latin typeface="Tahoma" panose="020B0604030504040204" pitchFamily="34" charset="0"/>
                <a:cs typeface="Tahoma" panose="020B0604030504040204" pitchFamily="34" charset="0"/>
              </a:rPr>
            </a:br>
            <a:br>
              <a:rPr lang="bg-BG" altLang="bg-BG" sz="140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br>
              <a:rPr lang="bg-BG" altLang="bg-BG" sz="120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br>
              <a:rPr lang="bg-BG" altLang="bg-BG" sz="110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br>
              <a:rPr lang="bg-BG" altLang="bg-BG" sz="110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br>
              <a:rPr lang="bg-BG" altLang="bg-BG" sz="110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br>
              <a:rPr lang="bg-BG" altLang="bg-BG" sz="110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br>
              <a:rPr lang="bg-BG" altLang="bg-BG" sz="110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br>
              <a:rPr lang="bg-BG" altLang="bg-BG" sz="110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br>
              <a:rPr lang="bg-BG" altLang="bg-BG" sz="110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br>
              <a:rPr lang="bg-BG" altLang="bg-BG" sz="110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br>
              <a:rPr lang="bg-BG" altLang="bg-BG" sz="110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br>
              <a:rPr lang="bg-BG" altLang="bg-BG" sz="110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br>
              <a:rPr lang="bg-BG" altLang="bg-BG" sz="110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br>
              <a:rPr lang="bg-BG" altLang="bg-BG" sz="110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br>
              <a:rPr lang="bg-BG" altLang="bg-BG" sz="110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br>
              <a:rPr lang="bg-BG" altLang="bg-BG" sz="110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bg-BG" altLang="bg-BG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9353651"/>
      </p:ext>
    </p:extLst>
  </p:cSld>
  <p:clrMapOvr>
    <a:masterClrMapping/>
  </p:clrMapOvr>
  <p:transition spd="med">
    <p:diamond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08936" y="1160157"/>
            <a:ext cx="5888188" cy="918341"/>
          </a:xfrm>
        </p:spPr>
        <p:txBody>
          <a:bodyPr>
            <a:normAutofit fontScale="90000"/>
          </a:bodyPr>
          <a:lstStyle/>
          <a:p>
            <a:pPr algn="ctr"/>
            <a:r>
              <a:rPr lang="bg-BG" sz="360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профилиращ предмет География и икономика      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35394" y="2402619"/>
            <a:ext cx="7778890" cy="2005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85983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bg-BG" sz="1350" dirty="0">
              <a:solidFill>
                <a:srgbClr val="545454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defTabSz="685983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bg-BG" sz="1350" b="1" dirty="0">
                <a:solidFill>
                  <a:srgbClr val="54545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География и икономика  </a:t>
            </a:r>
            <a:r>
              <a:rPr lang="bg-BG" sz="1350" dirty="0">
                <a:solidFill>
                  <a:srgbClr val="54545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 изучава в шест задължителни и два избираеми модула в </a:t>
            </a:r>
            <a:r>
              <a:rPr lang="en-US" sz="1350" dirty="0">
                <a:solidFill>
                  <a:srgbClr val="54545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XI</a:t>
            </a:r>
            <a:r>
              <a:rPr lang="bg-BG" sz="1350" dirty="0">
                <a:solidFill>
                  <a:srgbClr val="54545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en-US" sz="1350" dirty="0">
                <a:solidFill>
                  <a:srgbClr val="54545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XII</a:t>
            </a:r>
            <a:r>
              <a:rPr lang="bg-BG" sz="1350" dirty="0">
                <a:solidFill>
                  <a:srgbClr val="54545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клас. Те дават възможност на учениците да:</a:t>
            </a:r>
            <a:endParaRPr lang="en-US" sz="1200" dirty="0">
              <a:solidFill>
                <a:srgbClr val="545454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57244" indent="-257244" algn="just" defTabSz="685983" eaLnBrk="1" fontAlgn="auto" hangingPunct="1"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en-US" sz="1350" dirty="0">
                <a:solidFill>
                  <a:srgbClr val="54545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разширят географската си култура </a:t>
            </a:r>
          </a:p>
          <a:p>
            <a:pPr marL="257244" indent="-257244" algn="just" defTabSz="685983" eaLnBrk="1" fontAlgn="auto" hangingPunct="1"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en-US" sz="1350" dirty="0">
                <a:solidFill>
                  <a:srgbClr val="54545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усъвършенстват разнообразни</a:t>
            </a:r>
            <a:r>
              <a:rPr lang="bg-BG" sz="1350" dirty="0">
                <a:solidFill>
                  <a:srgbClr val="54545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те си </a:t>
            </a:r>
            <a:r>
              <a:rPr lang="en-US" sz="1350" dirty="0">
                <a:solidFill>
                  <a:srgbClr val="54545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умения, сред които особено място заемат  използването  на ГИС и софтуерни продукти за изследване на природата, демографската ситуация и стопанското развитие на света</a:t>
            </a:r>
          </a:p>
          <a:p>
            <a:pPr marL="257244" indent="-257244" algn="just" defTabSz="685983" eaLnBrk="1" fontAlgn="auto" hangingPunct="1"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bg-BG" sz="1350" dirty="0">
                <a:solidFill>
                  <a:srgbClr val="54545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изградят  и надградят </a:t>
            </a:r>
            <a:r>
              <a:rPr lang="en-US" sz="1350" dirty="0">
                <a:solidFill>
                  <a:srgbClr val="54545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ключови компетентности </a:t>
            </a:r>
            <a:r>
              <a:rPr lang="bg-BG" sz="1350" dirty="0">
                <a:solidFill>
                  <a:srgbClr val="54545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с житейска насоченост</a:t>
            </a:r>
            <a:endParaRPr lang="en-US" sz="1350" dirty="0">
              <a:solidFill>
                <a:srgbClr val="545454"/>
              </a:solidFill>
              <a:latin typeface="Times New Roman" panose="02020603050405020304" pitchFamily="18" charset="0"/>
              <a:ea typeface="Calibri" panose="020F0502020204030204" pitchFamily="34" charset="0"/>
              <a:cs typeface="+mn-cs"/>
            </a:endParaRPr>
          </a:p>
          <a:p>
            <a:pPr marL="257244" indent="-257244" algn="just" defTabSz="685983" eaLnBrk="1" fontAlgn="auto" hangingPunct="1"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bg-BG" sz="1350" dirty="0">
                <a:solidFill>
                  <a:srgbClr val="54545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формират модели на поведение за активна гражданска позиция, личностно и кариерно развитие </a:t>
            </a:r>
            <a:endParaRPr lang="en-US" sz="1350" dirty="0">
              <a:solidFill>
                <a:srgbClr val="545454"/>
              </a:solidFill>
              <a:latin typeface="Times New Roman" panose="02020603050405020304" pitchFamily="18" charset="0"/>
              <a:ea typeface="Calibri" panose="020F0502020204030204" pitchFamily="34" charset="0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2" y="856580"/>
            <a:ext cx="1702814" cy="143799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4663" y="4617442"/>
            <a:ext cx="2789338" cy="137096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2" y="4550410"/>
            <a:ext cx="2405075" cy="143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127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16977" y="998097"/>
            <a:ext cx="5564067" cy="1134421"/>
          </a:xfrm>
        </p:spPr>
        <p:txBody>
          <a:bodyPr>
            <a:noAutofit/>
          </a:bodyPr>
          <a:lstStyle/>
          <a:p>
            <a:pPr algn="ctr"/>
            <a:r>
              <a:rPr lang="bg-BG" sz="300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профилиращ предмет География и икономика</a:t>
            </a:r>
            <a:endParaRPr lang="en-US" sz="300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35394" y="2402619"/>
            <a:ext cx="7778890" cy="7592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85983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bg-BG" sz="1350" dirty="0">
              <a:solidFill>
                <a:srgbClr val="545454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defTabSz="685983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bg-BG" sz="1350" dirty="0">
              <a:solidFill>
                <a:srgbClr val="545454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defTabSz="685983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bg-BG" sz="1350" dirty="0">
              <a:solidFill>
                <a:srgbClr val="545454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74515" y="1835842"/>
            <a:ext cx="7454769" cy="2793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9" defTabSz="685983" eaLnBrk="1" fontAlgn="auto" hangingPunct="1">
              <a:spcBef>
                <a:spcPts val="0"/>
              </a:spcBef>
              <a:spcAft>
                <a:spcPts val="0"/>
              </a:spcAft>
            </a:pPr>
            <a:endParaRPr lang="bg-BG" sz="1350" dirty="0">
              <a:solidFill>
                <a:srgbClr val="54545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9" defTabSz="685983" eaLnBrk="1" fontAlgn="auto" hangingPunct="1">
              <a:spcBef>
                <a:spcPts val="0"/>
              </a:spcBef>
              <a:spcAft>
                <a:spcPts val="0"/>
              </a:spcAft>
            </a:pPr>
            <a:endParaRPr lang="bg-BG" sz="1350" dirty="0">
              <a:solidFill>
                <a:srgbClr val="54545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9" defTabSz="68598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bg-BG" sz="1350" dirty="0">
                <a:solidFill>
                  <a:srgbClr val="54545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en-US" sz="1350" dirty="0">
                <a:solidFill>
                  <a:srgbClr val="54545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</a:t>
            </a:r>
            <a:r>
              <a:rPr lang="bg-BG" sz="1350" dirty="0">
                <a:solidFill>
                  <a:srgbClr val="54545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клас се разглеждат 4 задължителни модула  с общ хорариум от 144 часа и 1 избираем със 72 часа:</a:t>
            </a:r>
          </a:p>
          <a:p>
            <a:pPr marL="34299" defTabSz="68598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bg-BG" sz="1350" dirty="0">
                <a:solidFill>
                  <a:srgbClr val="54545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Модул 1: Природноресурсен потенциал.Устойчиво развитие – 36 часа</a:t>
            </a:r>
          </a:p>
          <a:p>
            <a:pPr marL="34299" defTabSz="68598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bg-BG" sz="1350" dirty="0">
                <a:solidFill>
                  <a:srgbClr val="54545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Модул 2: Геополитическа и обществена култура – 36 часа</a:t>
            </a:r>
            <a:endParaRPr lang="en-US" sz="1350" dirty="0">
              <a:solidFill>
                <a:srgbClr val="54545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9" defTabSz="68598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bg-BG" sz="1350" dirty="0">
                <a:solidFill>
                  <a:srgbClr val="54545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Модул 3: Съвременно икономическо развитие – 36 часа</a:t>
            </a:r>
            <a:endParaRPr lang="en-US" sz="1350" dirty="0">
              <a:solidFill>
                <a:srgbClr val="54545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9" defTabSz="68598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bg-BG" sz="1350" dirty="0">
                <a:solidFill>
                  <a:srgbClr val="54545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Модул 4: Европа, Азия и България – 36 часа</a:t>
            </a:r>
            <a:endParaRPr lang="en-US" sz="1350" dirty="0">
              <a:solidFill>
                <a:srgbClr val="54545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9" defTabSz="68598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bg-BG" sz="1350" dirty="0">
                <a:solidFill>
                  <a:srgbClr val="54545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Избираем модул – 72 часа</a:t>
            </a:r>
            <a:endParaRPr lang="en-US" sz="1350" dirty="0">
              <a:solidFill>
                <a:srgbClr val="54545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9" defTabSz="68598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bg-BG" sz="1350" dirty="0">
                <a:solidFill>
                  <a:srgbClr val="54545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Учебното съдържание е свързано с разнообразната природна картина на света, особеностите на демографската ситуация, сложната геополитическа обстановка и съвременното икономическо развитие. Особено внимание се обръща на  виртуалните пътешествия в държави от Европа и Азия, които  имат уникална природа и специфично стопанско развитие. </a:t>
            </a:r>
            <a:endParaRPr lang="en-US" sz="1350" dirty="0">
              <a:solidFill>
                <a:srgbClr val="545454"/>
              </a:solidFill>
              <a:latin typeface="Century Gothic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65191"/>
            <a:ext cx="2627277" cy="13362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0029" y="4665190"/>
            <a:ext cx="2893972" cy="133622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5418" y="4665190"/>
            <a:ext cx="2863064" cy="133622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555" y="854103"/>
            <a:ext cx="1839532" cy="1278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43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62654" y="1188541"/>
            <a:ext cx="5588490" cy="835937"/>
          </a:xfrm>
        </p:spPr>
        <p:txBody>
          <a:bodyPr>
            <a:normAutofit fontScale="90000"/>
          </a:bodyPr>
          <a:lstStyle/>
          <a:p>
            <a:pPr algn="ctr"/>
            <a:r>
              <a:rPr lang="bg-BG" sz="300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профилиращ предмет География и икономика</a:t>
            </a:r>
            <a:endParaRPr lang="en-US" sz="300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35394" y="2402619"/>
            <a:ext cx="7778890" cy="7592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85983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bg-BG" sz="1350" dirty="0">
              <a:solidFill>
                <a:srgbClr val="545454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defTabSz="685983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bg-BG" sz="1350" dirty="0">
              <a:solidFill>
                <a:srgbClr val="545454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defTabSz="685983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bg-BG" sz="1350" dirty="0">
              <a:solidFill>
                <a:srgbClr val="545454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74515" y="1835842"/>
            <a:ext cx="7454769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9" defTabSz="685983" eaLnBrk="1" fontAlgn="auto" hangingPunct="1">
              <a:spcBef>
                <a:spcPts val="0"/>
              </a:spcBef>
              <a:spcAft>
                <a:spcPts val="0"/>
              </a:spcAft>
            </a:pPr>
            <a:endParaRPr lang="bg-BG" sz="1350" dirty="0">
              <a:solidFill>
                <a:srgbClr val="54545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9" defTabSz="685983" eaLnBrk="1" fontAlgn="auto" hangingPunct="1">
              <a:spcBef>
                <a:spcPts val="0"/>
              </a:spcBef>
              <a:spcAft>
                <a:spcPts val="0"/>
              </a:spcAft>
            </a:pPr>
            <a:endParaRPr lang="bg-BG" sz="1350" dirty="0">
              <a:solidFill>
                <a:srgbClr val="54545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98636" y="2282715"/>
            <a:ext cx="7331918" cy="2093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85983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bg-BG" sz="1350" dirty="0">
                <a:solidFill>
                  <a:srgbClr val="54545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В </a:t>
            </a:r>
            <a:r>
              <a:rPr lang="en-US" sz="1350" dirty="0">
                <a:solidFill>
                  <a:srgbClr val="54545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XII</a:t>
            </a:r>
            <a:r>
              <a:rPr lang="bg-BG" sz="1350" dirty="0">
                <a:solidFill>
                  <a:srgbClr val="54545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клас се изучават 2 задължителни  модула с общ хорариум от 124 часа и един избираем в 62 часа:</a:t>
            </a:r>
            <a:endParaRPr lang="en-US" sz="1200" dirty="0">
              <a:solidFill>
                <a:srgbClr val="545454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defTabSz="685983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bg-BG" sz="1350" dirty="0">
                <a:solidFill>
                  <a:srgbClr val="54545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Модул 5: България и регионална политика – 62 часа</a:t>
            </a:r>
            <a:endParaRPr lang="en-US" sz="1200" dirty="0">
              <a:solidFill>
                <a:srgbClr val="545454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defTabSz="685983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bg-BG" sz="1350" dirty="0">
                <a:solidFill>
                  <a:srgbClr val="54545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Модул 6: Географска и икономическа информация – 62 часа</a:t>
            </a:r>
            <a:endParaRPr lang="en-US" sz="1200" dirty="0">
              <a:solidFill>
                <a:srgbClr val="545454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defTabSz="685983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bg-BG" sz="1350" dirty="0">
                <a:solidFill>
                  <a:srgbClr val="54545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Избираем модул – 62 часа</a:t>
            </a:r>
            <a:endParaRPr lang="en-US" sz="1200" dirty="0">
              <a:solidFill>
                <a:srgbClr val="545454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defTabSz="685983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bg-BG" sz="1350" dirty="0">
                <a:solidFill>
                  <a:srgbClr val="54545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Учебното съдържание обхваща теми от география на България и използването на съвременните ИКТ за получаване, анализ и оценка на разнообразна информация, която се използва във всички сфери на съвременния живот. Особено място заемат ГИС, които са тясно свързани с професиите на бъдещето.</a:t>
            </a:r>
            <a:endParaRPr lang="en-US" sz="1200" dirty="0">
              <a:solidFill>
                <a:srgbClr val="545454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76141"/>
            <a:ext cx="2735317" cy="150326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4663" y="4442882"/>
            <a:ext cx="2789338" cy="155853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519" y="4509401"/>
            <a:ext cx="2646983" cy="148875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6581"/>
            <a:ext cx="2062653" cy="130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552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62958" y="1160157"/>
            <a:ext cx="5780146" cy="953186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профилиращ предмет География и икономика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74515" y="1835842"/>
            <a:ext cx="7454769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9" defTabSz="685983" eaLnBrk="1" fontAlgn="auto" hangingPunct="1">
              <a:spcBef>
                <a:spcPts val="0"/>
              </a:spcBef>
              <a:spcAft>
                <a:spcPts val="0"/>
              </a:spcAft>
            </a:pPr>
            <a:endParaRPr lang="bg-BG" sz="1350" dirty="0">
              <a:solidFill>
                <a:srgbClr val="54545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9" defTabSz="685983" eaLnBrk="1" fontAlgn="auto" hangingPunct="1">
              <a:spcBef>
                <a:spcPts val="0"/>
              </a:spcBef>
              <a:spcAft>
                <a:spcPts val="0"/>
              </a:spcAft>
            </a:pPr>
            <a:endParaRPr lang="bg-BG" sz="1350" dirty="0">
              <a:solidFill>
                <a:srgbClr val="54545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2455" y="2171549"/>
            <a:ext cx="8211050" cy="15465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8598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bg-BG" sz="1350" dirty="0">
                <a:solidFill>
                  <a:srgbClr val="54545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Обучението по география и икономика в профилирана подготовка дава възможност на учениците да разберат сложния и динамичен свят, в който живеем. Помага им да направят правилен избор  на професия, която да отговаря на новите реалности на световната пазарна икономика: геймификатор, експерт по възстановяване на природата, мениджър, експерт-маркетинг, туристически агент, експерт в ГИС, регионалист, бизнес-администратор и др. </a:t>
            </a:r>
          </a:p>
          <a:p>
            <a:pPr algn="just" defTabSz="68598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bg-BG" sz="1350" dirty="0">
                <a:solidFill>
                  <a:srgbClr val="54545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С предмета са свързани и специалности, които имат традиции, но са необходими и в новите реалности:  хидролог, климатолог, геолог, геоморфолог, еколог, океанолог, икономист, картограф и др.</a:t>
            </a:r>
            <a:endParaRPr lang="en-US" sz="1200" dirty="0">
              <a:solidFill>
                <a:srgbClr val="545454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887542"/>
            <a:ext cx="1762956" cy="111387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5913" y="4887542"/>
            <a:ext cx="1876843" cy="111009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" y="856580"/>
            <a:ext cx="1760140" cy="125676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165" y="4887542"/>
            <a:ext cx="2100810" cy="111387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539" y="3854199"/>
            <a:ext cx="1890702" cy="84437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321" y="3835688"/>
            <a:ext cx="1944722" cy="86288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2958" y="4867593"/>
            <a:ext cx="1782661" cy="113004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8840" y="4895476"/>
            <a:ext cx="1714325" cy="112211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716" y="3854198"/>
            <a:ext cx="1989658" cy="844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134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92857" y="1106137"/>
            <a:ext cx="6266327" cy="954248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профилиращ предмет </a:t>
            </a:r>
            <a:b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География и икономика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74515" y="1835842"/>
            <a:ext cx="7454769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9" defTabSz="685983" eaLnBrk="1" fontAlgn="auto" hangingPunct="1">
              <a:spcBef>
                <a:spcPts val="0"/>
              </a:spcBef>
              <a:spcAft>
                <a:spcPts val="0"/>
              </a:spcAft>
            </a:pPr>
            <a:endParaRPr lang="bg-BG" sz="1350" dirty="0">
              <a:solidFill>
                <a:srgbClr val="54545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9" defTabSz="685983" eaLnBrk="1" fontAlgn="auto" hangingPunct="1">
              <a:spcBef>
                <a:spcPts val="0"/>
              </a:spcBef>
              <a:spcAft>
                <a:spcPts val="0"/>
              </a:spcAft>
            </a:pPr>
            <a:endParaRPr lang="bg-BG" sz="1350" dirty="0">
              <a:solidFill>
                <a:srgbClr val="54545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74515" y="2060385"/>
            <a:ext cx="8103010" cy="16484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85983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bg-BG" sz="1350" dirty="0">
                <a:solidFill>
                  <a:srgbClr val="54545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Изучаването на предмета дава възможност на учениците да изберат широка гама от специалности в университети в България и чужбина като: География, Геопространствени системи и технологии,  Туризъм, Регионално развитие и политика, Геология, Екология, Урбанизъм,  Икономика, Икономика на чужд език, Финанси, Счетоводство и контрол, Администрация и управление, Политически науки, Социални дейности, Бизнес информатика и комуникации, Маркетинг и стратегическо планиране, Интелектуална собственост и бизнес, Икономика на отбраната, Застраховане, Управление на човешките ресурси, Международни икономически отношения, Енергиен мениджмънт, Геоинформатика и сателитно позициониране и мн.др.</a:t>
            </a:r>
            <a:endParaRPr lang="en-US" sz="1200" dirty="0">
              <a:solidFill>
                <a:srgbClr val="545454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65837"/>
            <a:ext cx="1728642" cy="10596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836" y="4030370"/>
            <a:ext cx="1620602" cy="102638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3257" y="4543561"/>
            <a:ext cx="1593304" cy="10701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779" y="4995582"/>
            <a:ext cx="1566582" cy="99552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4462" y="3705244"/>
            <a:ext cx="1566582" cy="75013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3973" y="4291372"/>
            <a:ext cx="1419332" cy="76538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0890" y="4858400"/>
            <a:ext cx="1628006" cy="75533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6580"/>
            <a:ext cx="1492856" cy="118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912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C:\Users\Windows 10\Desktop\20-21 клуб Аристотел-ЕГ\човекът с шапкат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 flipV="1">
            <a:off x="5940151" y="2675438"/>
            <a:ext cx="3054635" cy="2375315"/>
          </a:xfrm>
          <a:prstGeom prst="rect">
            <a:avLst/>
          </a:prstGeom>
          <a:noFill/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275856" y="418036"/>
            <a:ext cx="5400600" cy="994430"/>
          </a:xfrm>
        </p:spPr>
        <p:txBody>
          <a:bodyPr>
            <a:normAutofit fontScale="90000"/>
          </a:bodyPr>
          <a:lstStyle/>
          <a:p>
            <a:pPr algn="ctr"/>
            <a:r>
              <a:rPr lang="bg-BG" altLang="bg-BG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ПРОФИЛИРАНА ПОДГОТОВКА </a:t>
            </a:r>
            <a:br>
              <a:rPr lang="bg-BG" altLang="bg-BG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bg-BG" altLang="bg-BG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 </a:t>
            </a:r>
            <a:r>
              <a:rPr lang="bg-BG" dirty="0"/>
              <a:t> </a:t>
            </a:r>
            <a:r>
              <a:rPr lang="bg-B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Философия</a:t>
            </a:r>
          </a:p>
        </p:txBody>
      </p:sp>
      <p:sp>
        <p:nvSpPr>
          <p:cNvPr id="5" name="Контейнер за съдържание 4"/>
          <p:cNvSpPr>
            <a:spLocks noGrp="1"/>
          </p:cNvSpPr>
          <p:nvPr>
            <p:ph idx="1"/>
          </p:nvPr>
        </p:nvSpPr>
        <p:spPr>
          <a:xfrm>
            <a:off x="928228" y="1731634"/>
            <a:ext cx="5834310" cy="2679623"/>
          </a:xfrm>
        </p:spPr>
        <p:txBody>
          <a:bodyPr>
            <a:noAutofit/>
          </a:bodyPr>
          <a:lstStyle/>
          <a:p>
            <a:pPr mar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bg-BG" sz="14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Философията-учебна дисциплина,  която обхваща всяко измерение на живота.</a:t>
            </a:r>
            <a:endParaRPr lang="bg-BG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bg-BG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Философията не прилича на нищо друго.Уникална е както по методите си,така  и по естеството и обхвата на темите, които разглежда.Тя изучава въпроси от всяко измерение  на човешкия живот като: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bg-BG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-Как е започнал светът?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bg-BG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-Какво мога да знам?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bg-BG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-Какво е истина?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bg-BG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-Има ли Бог?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bg-BG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-Какво е човекът?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bg-BG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-Как можем да живеем добре?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bg-BG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През цялата си история човешкият род е задавал подобни важни въпроси за природата на живота и съществуването.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bg-BG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Защо трябва да учим Философия?</a:t>
            </a:r>
          </a:p>
          <a:p>
            <a:pPr mar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bg-BG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Философията показва какви са формите на мисленето изобщо, какви са източниците на познание. Възпитава критично мислене, показва ценностите ориентири в един пъстър и труден за ориентиране свят. Учи ни как и какви решения да взимаме, докъде се простира свободата ни и в какво и се състоят отговорностите. Предлага научни познания, подходяща е за любопитни умове, развива конструктивна критика, преосмисля света, прилага се към живота на човека и позволява откриването на опити за манипулации.</a:t>
            </a:r>
          </a:p>
          <a:p>
            <a:endParaRPr lang="bg-BG" sz="1200" dirty="0"/>
          </a:p>
        </p:txBody>
      </p:sp>
      <p:pic>
        <p:nvPicPr>
          <p:cNvPr id="6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7420" y="98869"/>
            <a:ext cx="2378356" cy="1632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093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913449" y="2946668"/>
            <a:ext cx="7317105" cy="3911332"/>
          </a:xfrm>
        </p:spPr>
        <p:txBody>
          <a:bodyPr>
            <a:normAutofit fontScale="62500" lnSpcReduction="20000"/>
          </a:bodyPr>
          <a:lstStyle/>
          <a:p>
            <a:pPr marL="34299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bg-BG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</a:t>
            </a: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XI</a:t>
            </a:r>
            <a:r>
              <a:rPr lang="bg-BG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клас се изучават </a:t>
            </a: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bg-BG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задължителни модула  с общ хорариум от 144 часа и 1 избираем със 72 часа:</a:t>
            </a:r>
          </a:p>
          <a:p>
            <a:pPr marL="34299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bg-BG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Модул 1: История на идеите– 72 часа</a:t>
            </a:r>
          </a:p>
          <a:p>
            <a:pPr marL="34299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bg-BG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Модул 3: Култура на мисленето– 36 часа</a:t>
            </a:r>
            <a:endParaRPr lang="en-US" sz="21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9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bg-BG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Модул 4: Социална психология– 36 часа</a:t>
            </a:r>
            <a:endParaRPr lang="en-US" sz="21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9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bg-BG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Избираем модул:История на идеите – 72 часа</a:t>
            </a:r>
          </a:p>
          <a:p>
            <a:pPr algn="just"/>
            <a:r>
              <a:rPr lang="bg-BG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Профилиращата подготовка по Философия обхваща широк и разнообразен спектър от научни теми, които покриват на практика  както цялата история на философията, така и най –важните области  на тематичните изследвания. Обучението дава възможност за успешна реализация, в различни области на човешкия живот. Усвояват се задълбочени философски познания  и добра езикова културологична подготовка.</a:t>
            </a:r>
          </a:p>
          <a:p>
            <a:pPr algn="just"/>
            <a:r>
              <a:rPr lang="bg-BG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Учениците имат възможност за по-нататъшно обучение и квалификация след полагане на ДЗИ в следните специалностти: Философия, Психология, Социология, Политология, Библиотечно – информационни науки, Публични информационни системи, История и философия, Педагогика, Социални дейностти, Неформално образование, Чужди езици - Тюркология, Арабистика, Иранистика, Индология, Японистика, Арменистика, География, Геология, Туризъм, Регионално развитие и политика, География и английски език, Геология и проучване ан природните ресурси, Климатични промени и управление на английски език, Журналистика, Връзки с обществеността, Книгоиздаване, Комуникационен мениджмънт, Предучилищна и начална педагогика, Социална педагогика, Специална педагогика, Логопедия /бакалавър, магистър и доктор/.</a:t>
            </a:r>
          </a:p>
          <a:p>
            <a:endParaRPr lang="bg-BG" dirty="0"/>
          </a:p>
        </p:txBody>
      </p:sp>
      <p:pic>
        <p:nvPicPr>
          <p:cNvPr id="4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584079" cy="2362811"/>
          </a:xfrm>
          <a:prstGeom prst="rect">
            <a:avLst/>
          </a:prstGeom>
        </p:spPr>
      </p:pic>
      <p:sp>
        <p:nvSpPr>
          <p:cNvPr id="6" name="Заглавие 1"/>
          <p:cNvSpPr>
            <a:spLocks noGrp="1"/>
          </p:cNvSpPr>
          <p:nvPr>
            <p:ph type="title"/>
          </p:nvPr>
        </p:nvSpPr>
        <p:spPr>
          <a:xfrm>
            <a:off x="3563889" y="836712"/>
            <a:ext cx="5400600" cy="994430"/>
          </a:xfrm>
        </p:spPr>
        <p:txBody>
          <a:bodyPr>
            <a:normAutofit fontScale="90000"/>
          </a:bodyPr>
          <a:lstStyle/>
          <a:p>
            <a:pPr algn="ctr"/>
            <a:r>
              <a:rPr lang="bg-BG" altLang="bg-BG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ПРОФИЛИРАНА ПОДГОТОВКА </a:t>
            </a:r>
            <a:br>
              <a:rPr lang="bg-BG" altLang="bg-BG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bg-BG" altLang="bg-BG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 </a:t>
            </a:r>
            <a:r>
              <a:rPr lang="bg-BG" dirty="0"/>
              <a:t> </a:t>
            </a:r>
            <a:r>
              <a:rPr lang="bg-B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Философия</a:t>
            </a:r>
          </a:p>
        </p:txBody>
      </p:sp>
    </p:spTree>
    <p:extLst>
      <p:ext uri="{BB962C8B-B14F-4D97-AF65-F5344CB8AC3E}">
        <p14:creationId xmlns:p14="http://schemas.microsoft.com/office/powerpoint/2010/main" val="456497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755576" y="2204864"/>
            <a:ext cx="7317105" cy="4232887"/>
          </a:xfrm>
        </p:spPr>
        <p:txBody>
          <a:bodyPr>
            <a:noAutofit/>
          </a:bodyPr>
          <a:lstStyle/>
          <a:p>
            <a:pPr lvl="1" algn="just">
              <a:lnSpc>
                <a:spcPct val="107000"/>
              </a:lnSpc>
            </a:pPr>
            <a:r>
              <a:rPr lang="bg-BG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В </a:t>
            </a:r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XII</a:t>
            </a:r>
            <a:r>
              <a:rPr lang="bg-BG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клас се изучават 3 задължителни  модула с общ хорариум от 124 часа и </a:t>
            </a:r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1</a:t>
            </a:r>
            <a:r>
              <a:rPr lang="bg-BG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избираем в</a:t>
            </a:r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62</a:t>
            </a:r>
            <a:r>
              <a:rPr lang="bg-BG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часа:</a:t>
            </a:r>
            <a:endParaRPr lang="en-US" sz="16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bg-BG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Модул 2: Философия и ценности– 62 часа</a:t>
            </a:r>
            <a:endParaRPr lang="en-US" sz="16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bg-BG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Модул 5:Философия и политика– 31 часа</a:t>
            </a:r>
          </a:p>
          <a:p>
            <a:pPr algn="just">
              <a:lnSpc>
                <a:spcPct val="107000"/>
              </a:lnSpc>
            </a:pPr>
            <a:r>
              <a:rPr lang="bg-BG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Модул 6:Психология на личността-31 часа</a:t>
            </a:r>
            <a:endParaRPr lang="en-US" sz="16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buNone/>
            </a:pPr>
            <a:r>
              <a:rPr lang="bg-BG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  Избираем модул –</a:t>
            </a:r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62</a:t>
            </a:r>
            <a:r>
              <a:rPr lang="bg-BG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часа</a:t>
            </a:r>
          </a:p>
          <a:p>
            <a:pPr algn="just">
              <a:lnSpc>
                <a:spcPct val="107000"/>
              </a:lnSpc>
              <a:buNone/>
            </a:pPr>
            <a:r>
              <a:rPr lang="bg-BG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Акцентите  в обучението по Философия са утвърждаване  на автономна и социално отговорна личност. Развиване  на философски стил на мислене, съдействащ за самостоятелност, критичност и креативност. Подготовка на ученика за вземане на обосновани решения, свързани с неговата професионална реализация и социална изява. Изграждане на умения за ориентиране в сложността и многообразието в мисленето и поведението на хората и успешно справяне с житейски проблеми.</a:t>
            </a:r>
          </a:p>
          <a:p>
            <a:endParaRPr lang="bg-BG" sz="16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54" y="116632"/>
            <a:ext cx="4555359" cy="2088232"/>
          </a:xfrm>
          <a:prstGeom prst="rect">
            <a:avLst/>
          </a:prstGeom>
        </p:spPr>
      </p:pic>
      <p:sp>
        <p:nvSpPr>
          <p:cNvPr id="6" name="Заглавие 1"/>
          <p:cNvSpPr>
            <a:spLocks noGrp="1"/>
          </p:cNvSpPr>
          <p:nvPr>
            <p:ph type="title"/>
          </p:nvPr>
        </p:nvSpPr>
        <p:spPr>
          <a:xfrm>
            <a:off x="3727910" y="836712"/>
            <a:ext cx="5400600" cy="994430"/>
          </a:xfrm>
        </p:spPr>
        <p:txBody>
          <a:bodyPr>
            <a:normAutofit fontScale="90000"/>
          </a:bodyPr>
          <a:lstStyle/>
          <a:p>
            <a:pPr algn="ctr"/>
            <a:r>
              <a:rPr lang="bg-BG" altLang="bg-BG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ПРОФИЛИРАНА ПОДГОТОВКА </a:t>
            </a:r>
            <a:br>
              <a:rPr lang="bg-BG" altLang="bg-BG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bg-BG" altLang="bg-BG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 </a:t>
            </a:r>
            <a:r>
              <a:rPr lang="bg-BG" dirty="0"/>
              <a:t> </a:t>
            </a:r>
            <a:r>
              <a:rPr lang="bg-B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Философия</a:t>
            </a:r>
          </a:p>
        </p:txBody>
      </p:sp>
    </p:spTree>
    <p:extLst>
      <p:ext uri="{BB962C8B-B14F-4D97-AF65-F5344CB8AC3E}">
        <p14:creationId xmlns:p14="http://schemas.microsoft.com/office/powerpoint/2010/main" val="1683435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827584" y="2132856"/>
            <a:ext cx="7317105" cy="3071312"/>
          </a:xfrm>
        </p:spPr>
        <p:txBody>
          <a:bodyPr>
            <a:noAutofit/>
          </a:bodyPr>
          <a:lstStyle/>
          <a:p>
            <a:pPr marL="0" indent="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bg-BG" sz="16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Като завършим …….Накъде?</a:t>
            </a:r>
          </a:p>
          <a:p>
            <a:pPr mar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bg-BG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-Обучението дава възможност за реализация в различни сфери като:</a:t>
            </a:r>
          </a:p>
          <a:p>
            <a:pPr mar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bg-BG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-преподаватели по философски дисциплини във висши училища, институти и колежи</a:t>
            </a:r>
          </a:p>
          <a:p>
            <a:pPr mar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bg-BG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-научни работници в институти и центрове на Българската академия на науките</a:t>
            </a:r>
          </a:p>
          <a:p>
            <a:pPr mar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bg-BG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-държавни служители в  сферата на културата и образованието</a:t>
            </a:r>
          </a:p>
          <a:p>
            <a:pPr mar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bg-BG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-успешна реализация в рекламата и маркетинга</a:t>
            </a:r>
          </a:p>
          <a:p>
            <a:pPr mar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bg-BG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-служители ,администратори и др.</a:t>
            </a:r>
          </a:p>
          <a:p>
            <a:pPr mar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bg-BG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Учениците могат да продължат образованието си в престижни университети в чужбина и България като:</a:t>
            </a:r>
          </a:p>
          <a:p>
            <a:pPr mar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bg-BG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-    СУ ”Св. Св. Кл. Охридски”</a:t>
            </a:r>
          </a:p>
          <a:p>
            <a:pPr marL="285750" indent="-28575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</a:pPr>
            <a:r>
              <a:rPr lang="bg-BG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ЮЗУ ”Неофит Рилски”</a:t>
            </a:r>
          </a:p>
          <a:p>
            <a:pPr mar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bg-BG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-     ПУ ”Паисий Хилендарски”</a:t>
            </a:r>
          </a:p>
          <a:p>
            <a:pPr marL="285750" indent="-28575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</a:pPr>
            <a:r>
              <a:rPr lang="bg-BG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ВУ ”Св. Св. Кирил и Методи” и  чужбина</a:t>
            </a:r>
            <a:r>
              <a:rPr lang="bg-BG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pic>
        <p:nvPicPr>
          <p:cNvPr id="4" name="Picture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550091"/>
            <a:ext cx="2051720" cy="1446996"/>
          </a:xfrm>
          <a:prstGeom prst="rect">
            <a:avLst/>
          </a:prstGeom>
        </p:spPr>
      </p:pic>
      <p:pic>
        <p:nvPicPr>
          <p:cNvPr id="5" name="Picture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54332" y="4698954"/>
            <a:ext cx="4233804" cy="2240519"/>
          </a:xfrm>
          <a:prstGeom prst="rect">
            <a:avLst/>
          </a:prstGeom>
        </p:spPr>
      </p:pic>
      <p:sp>
        <p:nvSpPr>
          <p:cNvPr id="7" name="Заглавие 1"/>
          <p:cNvSpPr>
            <a:spLocks noGrp="1"/>
          </p:cNvSpPr>
          <p:nvPr>
            <p:ph type="title"/>
          </p:nvPr>
        </p:nvSpPr>
        <p:spPr>
          <a:xfrm>
            <a:off x="3563889" y="836712"/>
            <a:ext cx="5400600" cy="994430"/>
          </a:xfrm>
        </p:spPr>
        <p:txBody>
          <a:bodyPr>
            <a:normAutofit fontScale="90000"/>
          </a:bodyPr>
          <a:lstStyle/>
          <a:p>
            <a:pPr algn="ctr"/>
            <a:r>
              <a:rPr lang="bg-BG" altLang="bg-BG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ПРОФИЛИРАНА ПОДГОТОВКА </a:t>
            </a:r>
            <a:br>
              <a:rPr lang="bg-BG" altLang="bg-BG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bg-BG" altLang="bg-BG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 </a:t>
            </a:r>
            <a:r>
              <a:rPr lang="bg-BG" dirty="0"/>
              <a:t> </a:t>
            </a:r>
            <a:r>
              <a:rPr lang="bg-B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Философия</a:t>
            </a:r>
          </a:p>
        </p:txBody>
      </p:sp>
    </p:spTree>
    <p:extLst>
      <p:ext uri="{BB962C8B-B14F-4D97-AF65-F5344CB8AC3E}">
        <p14:creationId xmlns:p14="http://schemas.microsoft.com/office/powerpoint/2010/main" val="3876513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971550" y="260350"/>
            <a:ext cx="7827963" cy="647700"/>
          </a:xfrm>
        </p:spPr>
        <p:txBody>
          <a:bodyPr/>
          <a:lstStyle/>
          <a:p>
            <a:pPr>
              <a:defRPr/>
            </a:pPr>
            <a:r>
              <a:rPr lang="bg-BG" sz="3600" b="1" dirty="0">
                <a:solidFill>
                  <a:srgbClr val="4F4FC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Благодарим Ви за  вниманието!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7450" y="1989138"/>
            <a:ext cx="7772400" cy="3744912"/>
          </a:xfrm>
        </p:spPr>
        <p:txBody>
          <a:bodyPr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bg-BG" sz="1800" b="1" dirty="0">
                <a:solidFill>
                  <a:srgbClr val="4F4FC5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Линк към Фейсбук страницата ни :</a:t>
            </a: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bg-BG" sz="2000" b="1" dirty="0">
                <a:solidFill>
                  <a:srgbClr val="4F4FC5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facebook.com/EG.Times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bg-BG" sz="2000" b="1" i="1" dirty="0">
              <a:solidFill>
                <a:srgbClr val="4F4FC5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78852" name="Picture 4" descr="Picture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2708275"/>
            <a:ext cx="1785938" cy="178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7" name="Rectangle 5"/>
          <p:cNvSpPr>
            <a:spLocks noChangeArrowheads="1"/>
          </p:cNvSpPr>
          <p:nvPr/>
        </p:nvSpPr>
        <p:spPr bwMode="auto">
          <a:xfrm>
            <a:off x="2916238" y="4652963"/>
            <a:ext cx="4032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bg-BG" sz="1800" b="1" dirty="0">
                <a:solidFill>
                  <a:srgbClr val="4F4FC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Линк към Уебсайта ни:</a:t>
            </a:r>
          </a:p>
        </p:txBody>
      </p:sp>
      <p:sp>
        <p:nvSpPr>
          <p:cNvPr id="59398" name="Rectangle 6"/>
          <p:cNvSpPr>
            <a:spLocks noChangeArrowheads="1"/>
          </p:cNvSpPr>
          <p:nvPr/>
        </p:nvSpPr>
        <p:spPr bwMode="auto">
          <a:xfrm>
            <a:off x="3708400" y="5300663"/>
            <a:ext cx="22272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bg-BG" b="1" dirty="0">
                <a:solidFill>
                  <a:srgbClr val="4F4FC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http://eg-kn.eu</a:t>
            </a:r>
          </a:p>
        </p:txBody>
      </p:sp>
      <p:sp>
        <p:nvSpPr>
          <p:cNvPr id="59399" name="Rectangle 7"/>
          <p:cNvSpPr>
            <a:spLocks noChangeArrowheads="1"/>
          </p:cNvSpPr>
          <p:nvPr/>
        </p:nvSpPr>
        <p:spPr bwMode="auto">
          <a:xfrm>
            <a:off x="250825" y="5949950"/>
            <a:ext cx="8642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kumimoji="1" lang="bg-BG" sz="1800" b="1" dirty="0">
                <a:solidFill>
                  <a:srgbClr val="4F4FC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ЕЗИКОВА ГИМНАЗИЯ “Д-Р ПЕТЪР БЕРОН”,  ГРАД  КЮСТЕНДИЛ 2026  г.</a:t>
            </a:r>
          </a:p>
        </p:txBody>
      </p:sp>
    </p:spTree>
  </p:cSld>
  <p:clrMapOvr>
    <a:masterClrMapping/>
  </p:clrMapOvr>
</p:sld>
</file>

<file path=ppt/theme/_rels/them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iem15 (2)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World Presentation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World maps series, World  presentation (widescreen).potx" id="{6FD2C32E-565A-4F51-8C38-826F1B24AA7D}" vid="{06379D18-BA11-4F05-84DF-EB681B68D4FA}"/>
    </a:ext>
  </a:extLst>
</a:theme>
</file>

<file path=ppt/theme/theme3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Certificate">
  <a:themeElements>
    <a:clrScheme name="Certificate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F33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FFADCA"/>
      </a:accent5>
      <a:accent6>
        <a:srgbClr val="2D2DB9"/>
      </a:accent6>
      <a:hlink>
        <a:srgbClr val="FFCC00"/>
      </a:hlink>
      <a:folHlink>
        <a:srgbClr val="B2B2B2"/>
      </a:folHlink>
    </a:clrScheme>
    <a:fontScheme name="Certificate">
      <a:majorFont>
        <a:latin typeface="Arial Narrow"/>
        <a:ea typeface=""/>
        <a:cs typeface=""/>
      </a:majorFont>
      <a:minorFont>
        <a:latin typeface="Monotype Corsiva"/>
        <a:ea typeface=""/>
        <a:cs typeface="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bg-BG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Monotype Corsiva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bg-BG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Monotype Corsiva" pitchFamily="66" charset="0"/>
          </a:defRPr>
        </a:defPPr>
      </a:lstStyle>
    </a:lnDef>
  </a:objectDefaults>
  <a:extraClrSchemeLst>
    <a:extraClrScheme>
      <a:clrScheme name="Certificate 1">
        <a:dk1>
          <a:srgbClr val="000000"/>
        </a:dk1>
        <a:lt1>
          <a:srgbClr val="FFFFCC"/>
        </a:lt1>
        <a:dk2>
          <a:srgbClr val="333300"/>
        </a:dk2>
        <a:lt2>
          <a:srgbClr val="808000"/>
        </a:lt2>
        <a:accent1>
          <a:srgbClr val="339933"/>
        </a:accent1>
        <a:accent2>
          <a:srgbClr val="A50021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95001D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rtific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F33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FFADCA"/>
        </a:accent5>
        <a:accent6>
          <a:srgbClr val="2D2DB9"/>
        </a:accent6>
        <a:hlink>
          <a:srgbClr val="FFCC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rtificate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DDDDDD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World Presentation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World maps series, World  presentation (widescreen).potx" id="{6FD2C32E-565A-4F51-8C38-826F1B24AA7D}" vid="{06379D18-BA11-4F05-84DF-EB681B68D4FA}"/>
    </a:ext>
  </a:extLst>
</a:theme>
</file>

<file path=ppt/theme/theme7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ppt/theme/theme8.xml><?xml version="1.0" encoding="utf-8"?>
<a:theme xmlns:a="http://schemas.openxmlformats.org/drawingml/2006/main" name="Ретроспекция">
  <a:themeElements>
    <a:clrScheme name="Ретроспекция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спекци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спекция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9.xml><?xml version="1.0" encoding="utf-8"?>
<a:theme xmlns:a="http://schemas.openxmlformats.org/drawingml/2006/main" name="1_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priem15 (2)</Template>
  <TotalTime>2500</TotalTime>
  <Words>4248</Words>
  <Application>Microsoft Office PowerPoint</Application>
  <PresentationFormat>Презентация на цял екран (4:3)</PresentationFormat>
  <Paragraphs>284</Paragraphs>
  <Slides>42</Slides>
  <Notes>6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11</vt:i4>
      </vt:variant>
      <vt:variant>
        <vt:lpstr>Тема</vt:lpstr>
      </vt:variant>
      <vt:variant>
        <vt:i4>9</vt:i4>
      </vt:variant>
      <vt:variant>
        <vt:lpstr>Заглавия на слайдовете</vt:lpstr>
      </vt:variant>
      <vt:variant>
        <vt:i4>42</vt:i4>
      </vt:variant>
    </vt:vector>
  </HeadingPairs>
  <TitlesOfParts>
    <vt:vector size="62" baseType="lpstr">
      <vt:lpstr>Arial</vt:lpstr>
      <vt:lpstr>Arial Narrow</vt:lpstr>
      <vt:lpstr>Calibri</vt:lpstr>
      <vt:lpstr>Calibri Light</vt:lpstr>
      <vt:lpstr>Century Gothic</vt:lpstr>
      <vt:lpstr>Garamond</vt:lpstr>
      <vt:lpstr>Monotype Corsiva</vt:lpstr>
      <vt:lpstr>Tahoma</vt:lpstr>
      <vt:lpstr>Times New Roman</vt:lpstr>
      <vt:lpstr>TimesNewRomanPSMT</vt:lpstr>
      <vt:lpstr>Wingdings</vt:lpstr>
      <vt:lpstr>priem15 (2)</vt:lpstr>
      <vt:lpstr>World Presentation 16x9</vt:lpstr>
      <vt:lpstr>Тема на Office</vt:lpstr>
      <vt:lpstr>Certificate</vt:lpstr>
      <vt:lpstr>Office Theme</vt:lpstr>
      <vt:lpstr>1_World Presentation 16x9</vt:lpstr>
      <vt:lpstr>Organic</vt:lpstr>
      <vt:lpstr>Ретроспекция</vt:lpstr>
      <vt:lpstr>1_Тема на Office</vt:lpstr>
      <vt:lpstr>Езикова гимназия  “Д-р Петър Берон” град Кюстендил</vt:lpstr>
      <vt:lpstr>Прием 2026/2027 година след завършен VІІ клас</vt:lpstr>
      <vt:lpstr>БАЛООБРАЗУВАНЕ</vt:lpstr>
      <vt:lpstr>Презентация на PowerPoint</vt:lpstr>
      <vt:lpstr>ХОРАРИУМ</vt:lpstr>
      <vt:lpstr>Учебен план и профилирано образование </vt:lpstr>
      <vt:lpstr>Учебните програми за профилирана подготовка  по английски език във втори гимназиален етап (ХI – ХII клас)</vt:lpstr>
      <vt:lpstr> В 11 клас се изучават 4 задължителни модула с общ хорариум 144 часа - по 1 час седмично и един избираем модул с общ хорариум 72 часа - по 2 часа седмично </vt:lpstr>
      <vt:lpstr>В 12 клас се изучават 4 задължителни модула с общ хорариум 124 часа - по 1 час седмично и един избираем модул с общ хорариум 62 часа - по 2 часа седмично</vt:lpstr>
      <vt:lpstr>Обучението по ПП и възможността за избор на професия както и изучаването на предмета и избора на специалност във ВУ в България и в чужбина</vt:lpstr>
      <vt:lpstr>Испански език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ЗАЩО ДА ИЗУЧАВАМЕ ИСПАНСКИ език?  </vt:lpstr>
      <vt:lpstr>Немски език в профилираната подготовка във втори гимназиален етап(11-12 клас)</vt:lpstr>
      <vt:lpstr>XI клас (216 учебни часа) Учебните програми за задължителните модули конкретизират резултатите, които учениците трябва да постигнат в края на всеки един от двата класа на втория гимназиален етап. Тематичните области и учебните дейности са съобразени с интересите, възрастовите особености и опита на учениците. В часовете за избираем модул се усъвършенстват уменията за писмен и устен превод, както и комуникативните умения.</vt:lpstr>
      <vt:lpstr>XII клас (186 учебни часа)</vt:lpstr>
      <vt:lpstr>Изучаване на немски език и избор на специалност в България </vt:lpstr>
      <vt:lpstr>Изучаване на немски език и избор на специалност в Германия и Австрия</vt:lpstr>
      <vt:lpstr>Биология и здравно образование</vt:lpstr>
      <vt:lpstr>Биология и здравно образование</vt:lpstr>
      <vt:lpstr>Биология и здравно образование</vt:lpstr>
      <vt:lpstr>Биология и здравно образование</vt:lpstr>
      <vt:lpstr>ПРОФИЛИРАНА ПОДГОТОВКА ПО МАТЕМАТИКА</vt:lpstr>
      <vt:lpstr>ПРОФИЛИРАНА ПОДГОТОВКА ПО МАТЕМАТИКА</vt:lpstr>
      <vt:lpstr>ПРОФИЛИРАНА ПОДГОТОВКА ПО МАТЕМАТИКА</vt:lpstr>
      <vt:lpstr>ПРОФИЛИРАНА ПОДГОТОВКА ПО МАТЕМАТИКА</vt:lpstr>
      <vt:lpstr>Презентация на PowerPoint</vt:lpstr>
      <vt:lpstr>Презентация на PowerPoint</vt:lpstr>
      <vt:lpstr>              Дейности: прилагане на интерактивни методи: ролеви и симулационни игри  организиране на дискусии по актуални проблеми  изработване на таблици, схеми, диаграми въз основа на зададени показатели  разработване в екип на проекти и презентации, свързани с тематиката  създаване на резюме  създаване на план-тезис  работа в библиотека (вестници, списания, научна и научнопопулярна литература и др.)  използване на информация от интернет за проучвателска дейност, свързана с конкретното учебно съдържание   участие в учебни екскурзии. Перспективи:Модулното обучение е насочено към подготовка за: 1.полагане на ДЗИ по история 2.полагане на конкурсни изпити за  продължаване на образованието във висши училища в широк спектър от хуманитарни и обществени науки-право, международни отношения, връзки с обществеността, история, археология,етнология и др. Чрез него се осъществява връзка между средното и висшето образование и плавен преход към университетското образование.Проектира се модулите да носят кредити и да се признават във висшите училища без допълнителното им изучаване в отделни специалности на висшето образование                 </vt:lpstr>
      <vt:lpstr> профилиращ предмет География и икономика       </vt:lpstr>
      <vt:lpstr>профилиращ предмет География и икономика</vt:lpstr>
      <vt:lpstr>профилиращ предмет География и икономика</vt:lpstr>
      <vt:lpstr>профилиращ предмет География и икономика</vt:lpstr>
      <vt:lpstr>профилиращ предмет  География и икономика</vt:lpstr>
      <vt:lpstr>ПРОФИЛИРАНА ПОДГОТОВКА  ПО  Философия</vt:lpstr>
      <vt:lpstr>ПРОФИЛИРАНА ПОДГОТОВКА  ПО  Философия</vt:lpstr>
      <vt:lpstr>ПРОФИЛИРАНА ПОДГОТОВКА  ПО  Философия</vt:lpstr>
      <vt:lpstr>ПРОФИЛИРАНА ПОДГОТОВКА  ПО  Философия</vt:lpstr>
      <vt:lpstr>Благодарим Ви за  вниманието!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Езикова гимназия  “Д-р Петър Берон” град Кюстендил</dc:title>
  <dc:creator>EG2</dc:creator>
  <cp:lastModifiedBy>1000540: ЕГ "Д-р Петър Берон" - Кюстендил</cp:lastModifiedBy>
  <cp:revision>926</cp:revision>
  <dcterms:created xsi:type="dcterms:W3CDTF">2016-04-18T05:05:01Z</dcterms:created>
  <dcterms:modified xsi:type="dcterms:W3CDTF">2026-04-30T05:12:26Z</dcterms:modified>
</cp:coreProperties>
</file>