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media/image26.jpg" ContentType="image/jpg"/>
  <Override PartName="/ppt/media/image27.jpg" ContentType="image/jpg"/>
  <Override PartName="/ppt/media/image30.jpg" ContentType="image/jpg"/>
  <Override PartName="/ppt/media/image31.jpg" ContentType="image/jpg"/>
  <Override PartName="/ppt/media/image32.jpg" ContentType="image/jpg"/>
  <Override PartName="/ppt/media/image33.jpg" ContentType="image/jpg"/>
  <Override PartName="/ppt/media/image34.jpg" ContentType="image/jpg"/>
  <Override PartName="/ppt/media/image36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4142" r:id="rId1"/>
  </p:sldMasterIdLst>
  <p:sldIdLst>
    <p:sldId id="256" r:id="rId2"/>
    <p:sldId id="359" r:id="rId3"/>
    <p:sldId id="360" r:id="rId4"/>
    <p:sldId id="262" r:id="rId5"/>
    <p:sldId id="263" r:id="rId6"/>
    <p:sldId id="264" r:id="rId7"/>
    <p:sldId id="265" r:id="rId8"/>
    <p:sldId id="355" r:id="rId9"/>
    <p:sldId id="347" r:id="rId10"/>
    <p:sldId id="344" r:id="rId11"/>
    <p:sldId id="361" r:id="rId12"/>
    <p:sldId id="362" r:id="rId13"/>
    <p:sldId id="363" r:id="rId14"/>
    <p:sldId id="345" r:id="rId15"/>
    <p:sldId id="346" r:id="rId16"/>
    <p:sldId id="356" r:id="rId17"/>
    <p:sldId id="312" r:id="rId18"/>
    <p:sldId id="333" r:id="rId19"/>
  </p:sldIdLst>
  <p:sldSz cx="9144000" cy="6858000" type="screen4x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1363"/>
    <a:srgbClr val="2B1E60"/>
    <a:srgbClr val="4D1C68"/>
    <a:srgbClr val="3E205E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ен стил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ен стил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656" autoAdjust="0"/>
  </p:normalViewPr>
  <p:slideViewPr>
    <p:cSldViewPr>
      <p:cViewPr varScale="1">
        <p:scale>
          <a:sx n="59" d="100"/>
          <a:sy n="59" d="100"/>
        </p:scale>
        <p:origin x="1500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bg-BG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1D8BD707-D9CF-40AE-B4C6-C98DA3205C09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bg-BG" smtClean="0"/>
              <a:t>‹#›</a:t>
            </a:fld>
            <a:endParaRPr lang="bg-BG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9500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05746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лавка разд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bg-BG" smtClean="0"/>
              <a:t>‹#›</a:t>
            </a:fld>
            <a:endParaRPr lang="bg-BG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2778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0110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68760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9058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84673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93590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bg-BG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bg-BG" smtClean="0"/>
              <a:t>‹#›</a:t>
            </a:fld>
            <a:endParaRPr lang="bg-BG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9785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3588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bg-BG" smtClean="0"/>
              <a:t>‹#›</a:t>
            </a:fld>
            <a:endParaRPr lang="bg-BG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34665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099307" y="1200149"/>
            <a:ext cx="2945384" cy="4521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876901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333399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4/16/2026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4564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D8BD707-D9CF-40AE-B4C6-C98DA3205C09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6F15528-21DE-4FAA-801E-634DDDAF4B2B}" type="slidenum">
              <a:rPr lang="bg-BG" smtClean="0"/>
              <a:t>‹#›</a:t>
            </a:fld>
            <a:endParaRPr lang="bg-BG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8798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3" r:id="rId1"/>
    <p:sldLayoutId id="2147484144" r:id="rId2"/>
    <p:sldLayoutId id="2147484145" r:id="rId3"/>
    <p:sldLayoutId id="2147484146" r:id="rId4"/>
    <p:sldLayoutId id="2147484147" r:id="rId5"/>
    <p:sldLayoutId id="2147484148" r:id="rId6"/>
    <p:sldLayoutId id="2147484149" r:id="rId7"/>
    <p:sldLayoutId id="2147484150" r:id="rId8"/>
    <p:sldLayoutId id="2147484151" r:id="rId9"/>
    <p:sldLayoutId id="2147484152" r:id="rId10"/>
    <p:sldLayoutId id="2147484153" r:id="rId11"/>
    <p:sldLayoutId id="2147484154" r:id="rId12"/>
    <p:sldLayoutId id="2147484155" r:id="rId13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7" Type="http://schemas.openxmlformats.org/officeDocument/2006/relationships/image" Target="../media/image3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g-kn.eu/" TargetMode="Externa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90189" y="0"/>
            <a:ext cx="4427220" cy="1854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810" algn="ctr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solidFill>
                  <a:srgbClr val="333399"/>
                </a:solidFill>
                <a:latin typeface="Times New Roman"/>
                <a:cs typeface="Times New Roman"/>
              </a:rPr>
              <a:t>Езикова </a:t>
            </a:r>
            <a:r>
              <a:rPr sz="4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гимназия </a:t>
            </a:r>
            <a:r>
              <a:rPr sz="4000" b="1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4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“Д-р Петър </a:t>
            </a:r>
            <a:r>
              <a:rPr sz="40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Берон” </a:t>
            </a:r>
            <a:r>
              <a:rPr sz="4000" b="1" spc="-98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40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град</a:t>
            </a:r>
            <a:r>
              <a:rPr sz="4000" b="1" spc="-1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40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Кюстендил</a:t>
            </a:r>
            <a:endParaRPr sz="4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84985" y="2083434"/>
            <a:ext cx="565150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45030" marR="5080" indent="-2132965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333399"/>
                </a:solidFill>
                <a:latin typeface="Times New Roman"/>
                <a:cs typeface="Times New Roman"/>
              </a:rPr>
              <a:t>„Границите</a:t>
            </a:r>
            <a:r>
              <a:rPr sz="2400" b="1" spc="2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на</a:t>
            </a:r>
            <a:r>
              <a:rPr sz="2400" b="1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400" b="1" spc="-30" dirty="0">
                <a:solidFill>
                  <a:srgbClr val="333399"/>
                </a:solidFill>
                <a:latin typeface="Times New Roman"/>
                <a:cs typeface="Times New Roman"/>
              </a:rPr>
              <a:t>моя</a:t>
            </a:r>
            <a:r>
              <a:rPr sz="2400" b="1" dirty="0">
                <a:solidFill>
                  <a:srgbClr val="333399"/>
                </a:solidFill>
                <a:latin typeface="Times New Roman"/>
                <a:cs typeface="Times New Roman"/>
              </a:rPr>
              <a:t> език</a:t>
            </a:r>
            <a:r>
              <a:rPr sz="2400" b="1" spc="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400" b="1" spc="10" dirty="0">
                <a:solidFill>
                  <a:srgbClr val="333399"/>
                </a:solidFill>
                <a:latin typeface="Times New Roman"/>
                <a:cs typeface="Times New Roman"/>
              </a:rPr>
              <a:t>са</a:t>
            </a:r>
            <a:r>
              <a:rPr sz="24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границите</a:t>
            </a:r>
            <a:r>
              <a:rPr sz="2400" b="1" spc="2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на </a:t>
            </a:r>
            <a:r>
              <a:rPr sz="2400" b="1" spc="-58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400" b="1" spc="-30" dirty="0">
                <a:solidFill>
                  <a:srgbClr val="333399"/>
                </a:solidFill>
                <a:latin typeface="Times New Roman"/>
                <a:cs typeface="Times New Roman"/>
              </a:rPr>
              <a:t>моя</a:t>
            </a:r>
            <a:r>
              <a:rPr sz="2400" b="1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свят”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F6451CDA-8CF8-ED1F-BE15-F2251880B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2997707"/>
            <a:ext cx="3886200" cy="3479293"/>
          </a:xfrm>
          <a:prstGeom prst="rect">
            <a:avLst/>
          </a:prstGeom>
        </p:spPr>
      </p:pic>
      <p:pic>
        <p:nvPicPr>
          <p:cNvPr id="7" name="Картина 6">
            <a:extLst>
              <a:ext uri="{FF2B5EF4-FFF2-40B4-BE49-F238E27FC236}">
                <a16:creationId xmlns:a16="http://schemas.microsoft.com/office/drawing/2014/main" id="{8A5AA68B-2B3E-4145-9949-6A9BDF66A5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997706"/>
            <a:ext cx="3505200" cy="347929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E2095837-A3BC-5C02-CFA7-4D977A0C6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04800" y="914400"/>
            <a:ext cx="9219691" cy="914399"/>
          </a:xfrm>
        </p:spPr>
        <p:txBody>
          <a:bodyPr>
            <a:normAutofit fontScale="90000"/>
          </a:bodyPr>
          <a:lstStyle/>
          <a:p>
            <a:pPr algn="ctr"/>
            <a:r>
              <a:rPr lang="bg-BG" dirty="0">
                <a:solidFill>
                  <a:srgbClr val="002060"/>
                </a:solidFill>
              </a:rPr>
              <a:t>     Прием след завършен седми </a:t>
            </a:r>
            <a:br>
              <a:rPr lang="bg-BG" dirty="0">
                <a:solidFill>
                  <a:srgbClr val="002060"/>
                </a:solidFill>
              </a:rPr>
            </a:br>
            <a:r>
              <a:rPr lang="bg-BG" dirty="0">
                <a:solidFill>
                  <a:srgbClr val="002060"/>
                </a:solidFill>
              </a:rPr>
              <a:t>клас   </a:t>
            </a: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33B0539A-B686-258E-1CB2-579620AF78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411" y="1940432"/>
            <a:ext cx="6871589" cy="2469093"/>
          </a:xfrm>
        </p:spPr>
        <p:txBody>
          <a:bodyPr/>
          <a:lstStyle/>
          <a:p>
            <a:endParaRPr lang="bg-BG" dirty="0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CCB5D368-F45F-7609-63E1-BF540B73F5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180247"/>
              </p:ext>
            </p:extLst>
          </p:nvPr>
        </p:nvGraphicFramePr>
        <p:xfrm>
          <a:off x="381000" y="1961050"/>
          <a:ext cx="8305800" cy="2448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6229">
                  <a:extLst>
                    <a:ext uri="{9D8B030D-6E8A-4147-A177-3AD203B41FA5}">
                      <a16:colId xmlns:a16="http://schemas.microsoft.com/office/drawing/2014/main" val="42390936"/>
                    </a:ext>
                  </a:extLst>
                </a:gridCol>
                <a:gridCol w="3487038">
                  <a:extLst>
                    <a:ext uri="{9D8B030D-6E8A-4147-A177-3AD203B41FA5}">
                      <a16:colId xmlns:a16="http://schemas.microsoft.com/office/drawing/2014/main" val="2275555121"/>
                    </a:ext>
                  </a:extLst>
                </a:gridCol>
                <a:gridCol w="2062533">
                  <a:extLst>
                    <a:ext uri="{9D8B030D-6E8A-4147-A177-3AD203B41FA5}">
                      <a16:colId xmlns:a16="http://schemas.microsoft.com/office/drawing/2014/main" val="1251791052"/>
                    </a:ext>
                  </a:extLst>
                </a:gridCol>
              </a:tblGrid>
              <a:tr h="562751">
                <a:tc>
                  <a:txBody>
                    <a:bodyPr/>
                    <a:lstStyle/>
                    <a:p>
                      <a:r>
                        <a:rPr lang="bg-BG" dirty="0"/>
                        <a:t>Профил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Вариант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Брой ученици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0675856"/>
                  </a:ext>
                </a:extLst>
              </a:tr>
              <a:tr h="562751">
                <a:tc>
                  <a:txBody>
                    <a:bodyPr/>
                    <a:lstStyle/>
                    <a:p>
                      <a:r>
                        <a:rPr lang="bg-BG" dirty="0"/>
                        <a:t>Чужди езици</a:t>
                      </a:r>
                    </a:p>
                    <a:p>
                      <a:endParaRPr lang="bg-BG" dirty="0"/>
                    </a:p>
                    <a:p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Английски/Испански  език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3839927"/>
                  </a:ext>
                </a:extLst>
              </a:tr>
              <a:tr h="97132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dirty="0"/>
                        <a:t>Чужди езици</a:t>
                      </a:r>
                    </a:p>
                    <a:p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dirty="0"/>
                        <a:t>Английски/Немски  език</a:t>
                      </a:r>
                    </a:p>
                    <a:p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dirty="0"/>
                        <a:t>52</a:t>
                      </a:r>
                    </a:p>
                    <a:p>
                      <a:endParaRPr lang="bg-B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37303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7145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FC1AF7F3-B40D-E002-A2B4-93EC0FAF5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108" y="744983"/>
            <a:ext cx="8685783" cy="2031325"/>
          </a:xfrm>
        </p:spPr>
        <p:txBody>
          <a:bodyPr>
            <a:normAutofit/>
          </a:bodyPr>
          <a:lstStyle/>
          <a:p>
            <a:pPr algn="ctr"/>
            <a:r>
              <a:rPr lang="bg-BG" dirty="0">
                <a:solidFill>
                  <a:srgbClr val="002060"/>
                </a:solidFill>
              </a:rPr>
              <a:t>                         </a:t>
            </a:r>
            <a:endParaRPr lang="bg-BG" sz="2800" b="1" dirty="0">
              <a:solidFill>
                <a:srgbClr val="002060"/>
              </a:solidFill>
            </a:endParaRP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557297BE-F904-6C1D-F46C-DFDB2DA35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411" y="2960974"/>
            <a:ext cx="8409177" cy="31520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b="1" dirty="0">
                <a:solidFill>
                  <a:srgbClr val="002060"/>
                </a:solidFill>
              </a:rPr>
              <a:t>Балът за класиране на учениците след завършено основно образование след </a:t>
            </a:r>
            <a:r>
              <a:rPr lang="en-US" b="1" dirty="0">
                <a:solidFill>
                  <a:srgbClr val="002060"/>
                </a:solidFill>
              </a:rPr>
              <a:t>VII </a:t>
            </a:r>
            <a:r>
              <a:rPr lang="bg-BG" b="1" dirty="0">
                <a:solidFill>
                  <a:srgbClr val="002060"/>
                </a:solidFill>
              </a:rPr>
              <a:t>клас се формира, като сбор от следните елементи:</a:t>
            </a:r>
          </a:p>
          <a:p>
            <a:endParaRPr lang="bg-BG" dirty="0"/>
          </a:p>
          <a:p>
            <a:endParaRPr lang="bg-BG" dirty="0"/>
          </a:p>
        </p:txBody>
      </p:sp>
      <p:pic>
        <p:nvPicPr>
          <p:cNvPr id="5" name="Картина 4" descr="Картина, която съдържа стъпала, на закрито, интериорен дизайн, стена&#10;&#10;Описанието е генерирано автоматично">
            <a:extLst>
              <a:ext uri="{FF2B5EF4-FFF2-40B4-BE49-F238E27FC236}">
                <a16:creationId xmlns:a16="http://schemas.microsoft.com/office/drawing/2014/main" id="{D42EE47A-EF2E-BB3F-55A8-84B12161CC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10" y="228600"/>
            <a:ext cx="4038599" cy="2611991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D39EAC47-C41E-8D38-8024-FE870FE513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150260"/>
              </p:ext>
            </p:extLst>
          </p:nvPr>
        </p:nvGraphicFramePr>
        <p:xfrm>
          <a:off x="229108" y="3886200"/>
          <a:ext cx="8547480" cy="13817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514092">
                  <a:extLst>
                    <a:ext uri="{9D8B030D-6E8A-4147-A177-3AD203B41FA5}">
                      <a16:colId xmlns:a16="http://schemas.microsoft.com/office/drawing/2014/main" val="1219469595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735922655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63277929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107336791"/>
                    </a:ext>
                  </a:extLst>
                </a:gridCol>
                <a:gridCol w="1537588">
                  <a:extLst>
                    <a:ext uri="{9D8B030D-6E8A-4147-A177-3AD203B41FA5}">
                      <a16:colId xmlns:a16="http://schemas.microsoft.com/office/drawing/2014/main" val="40267204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bg-BG" dirty="0"/>
                        <a:t>профил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Оценка от СОО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Оценка от </a:t>
                      </a:r>
                    </a:p>
                    <a:p>
                      <a:r>
                        <a:rPr lang="bg-BG" dirty="0"/>
                        <a:t>СОО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Оценка от НВО по БЕЛ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Оценка от </a:t>
                      </a:r>
                    </a:p>
                    <a:p>
                      <a:r>
                        <a:rPr lang="bg-BG" dirty="0"/>
                        <a:t>НВО по  Мат.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11499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/>
                        <a:t>Английски /Немски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Чужд език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КМИТ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3х брой точки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1х брой точки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10792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/>
                        <a:t>Английски/Испански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Чужд език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/>
                        <a:t>КМИТ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dirty="0"/>
                        <a:t>3х брой точки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dirty="0"/>
                        <a:t>1х брой точки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4371822"/>
                  </a:ext>
                </a:extLst>
              </a:tr>
            </a:tbl>
          </a:graphicData>
        </a:graphic>
      </p:graphicFrame>
      <p:pic>
        <p:nvPicPr>
          <p:cNvPr id="10" name="Картина 9">
            <a:extLst>
              <a:ext uri="{FF2B5EF4-FFF2-40B4-BE49-F238E27FC236}">
                <a16:creationId xmlns:a16="http://schemas.microsoft.com/office/drawing/2014/main" id="{9C2F72BA-B984-94B6-963A-9E31265B77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8599"/>
            <a:ext cx="4038600" cy="261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381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720209"/>
            <a:ext cx="8305800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9535">
              <a:lnSpc>
                <a:spcPct val="100000"/>
              </a:lnSpc>
              <a:spcBef>
                <a:spcPts val="95"/>
              </a:spcBef>
            </a:pPr>
            <a:r>
              <a:rPr sz="3600" spc="-5" dirty="0">
                <a:solidFill>
                  <a:srgbClr val="002060"/>
                </a:solidFill>
              </a:rPr>
              <a:t>Езикова </a:t>
            </a:r>
            <a:r>
              <a:rPr sz="3600" spc="-10" dirty="0">
                <a:solidFill>
                  <a:srgbClr val="002060"/>
                </a:solidFill>
              </a:rPr>
              <a:t>гимназия </a:t>
            </a:r>
            <a:r>
              <a:rPr sz="3600" spc="-985" dirty="0">
                <a:solidFill>
                  <a:srgbClr val="002060"/>
                </a:solidFill>
              </a:rPr>
              <a:t> </a:t>
            </a:r>
            <a:r>
              <a:rPr sz="3600" spc="-5" dirty="0">
                <a:solidFill>
                  <a:srgbClr val="002060"/>
                </a:solidFill>
              </a:rPr>
              <a:t>“Д-р</a:t>
            </a:r>
            <a:r>
              <a:rPr sz="3600" spc="-45" dirty="0">
                <a:solidFill>
                  <a:srgbClr val="002060"/>
                </a:solidFill>
              </a:rPr>
              <a:t> </a:t>
            </a:r>
            <a:r>
              <a:rPr sz="3600" dirty="0">
                <a:solidFill>
                  <a:srgbClr val="002060"/>
                </a:solidFill>
              </a:rPr>
              <a:t>Петър</a:t>
            </a:r>
            <a:r>
              <a:rPr sz="3600" spc="-45" dirty="0">
                <a:solidFill>
                  <a:srgbClr val="002060"/>
                </a:solidFill>
              </a:rPr>
              <a:t> </a:t>
            </a:r>
            <a:r>
              <a:rPr sz="3600" spc="-5" dirty="0">
                <a:solidFill>
                  <a:srgbClr val="002060"/>
                </a:solidFill>
              </a:rPr>
              <a:t>Берон”</a:t>
            </a:r>
            <a:endParaRPr sz="3600" dirty="0">
              <a:solidFill>
                <a:srgbClr val="002060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52880" y="2013585"/>
            <a:ext cx="7595234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ЕГ е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профилирано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училище с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утвърдени във времето традиции,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с </a:t>
            </a:r>
            <a:r>
              <a:rPr sz="2000" b="1" spc="-484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трайни </a:t>
            </a:r>
            <a:r>
              <a:rPr sz="2000" b="1" spc="5" dirty="0">
                <a:solidFill>
                  <a:srgbClr val="333399"/>
                </a:solidFill>
                <a:latin typeface="Times New Roman"/>
                <a:cs typeface="Times New Roman"/>
              </a:rPr>
              <a:t>успехи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на ДЗИ, на конкурси, фестивали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и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олимпиади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в </a:t>
            </a:r>
            <a:r>
              <a:rPr sz="2000" b="1" spc="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различните кръгове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–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общински, </a:t>
            </a:r>
            <a:r>
              <a:rPr sz="2000" b="1" dirty="0" err="1">
                <a:solidFill>
                  <a:srgbClr val="333399"/>
                </a:solidFill>
                <a:latin typeface="Times New Roman"/>
                <a:cs typeface="Times New Roman"/>
              </a:rPr>
              <a:t>областни</a:t>
            </a:r>
            <a:r>
              <a:rPr lang="bg-BG"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 и </a:t>
            </a:r>
            <a:r>
              <a:rPr sz="2000" b="1" spc="-5" dirty="0" err="1">
                <a:solidFill>
                  <a:srgbClr val="333399"/>
                </a:solidFill>
                <a:latin typeface="Times New Roman"/>
                <a:cs typeface="Times New Roman"/>
              </a:rPr>
              <a:t>национални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lang="bg-BG"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,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 err="1">
                <a:solidFill>
                  <a:srgbClr val="333399"/>
                </a:solidFill>
                <a:latin typeface="Times New Roman"/>
                <a:cs typeface="Times New Roman"/>
              </a:rPr>
              <a:t>международни</a:t>
            </a:r>
            <a:r>
              <a:rPr lang="bg-BG"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 проекти и </a:t>
            </a:r>
            <a:r>
              <a:rPr lang="bg-BG" sz="2000" b="1" spc="-5" dirty="0" err="1">
                <a:solidFill>
                  <a:srgbClr val="333399"/>
                </a:solidFill>
                <a:latin typeface="Times New Roman"/>
                <a:cs typeface="Times New Roman"/>
              </a:rPr>
              <a:t>др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.</a:t>
            </a:r>
            <a:endParaRPr sz="2000" dirty="0">
              <a:latin typeface="Times New Roman"/>
              <a:cs typeface="Times New Roman"/>
            </a:endParaRPr>
          </a:p>
        </p:txBody>
      </p:sp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62A67C21-F778-4FD3-98BC-01DA7DE186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429000"/>
            <a:ext cx="2968970" cy="3165991"/>
          </a:xfrm>
          <a:prstGeom prst="rect">
            <a:avLst/>
          </a:prstGeom>
        </p:spPr>
      </p:pic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4D5F4342-CAD7-46C9-85A3-BB684AAAE1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29000"/>
            <a:ext cx="2583598" cy="3089791"/>
          </a:xfrm>
          <a:prstGeom prst="rect">
            <a:avLst/>
          </a:prstGeom>
        </p:spPr>
      </p:pic>
      <p:pic>
        <p:nvPicPr>
          <p:cNvPr id="11" name="Картина 10">
            <a:extLst>
              <a:ext uri="{FF2B5EF4-FFF2-40B4-BE49-F238E27FC236}">
                <a16:creationId xmlns:a16="http://schemas.microsoft.com/office/drawing/2014/main" id="{AF29D7EB-31CF-4648-BBE9-2E8B0F3278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587" y="3418114"/>
            <a:ext cx="2260023" cy="316599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1" y="608187"/>
            <a:ext cx="5410199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just">
              <a:lnSpc>
                <a:spcPct val="100000"/>
              </a:lnSpc>
              <a:spcBef>
                <a:spcPts val="100"/>
              </a:spcBef>
            </a:pPr>
            <a:r>
              <a:rPr sz="2400" dirty="0" err="1">
                <a:solidFill>
                  <a:srgbClr val="002060"/>
                </a:solidFill>
              </a:rPr>
              <a:t>Учениците</a:t>
            </a:r>
            <a:r>
              <a:rPr lang="bg-BG" sz="2400" dirty="0">
                <a:solidFill>
                  <a:srgbClr val="002060"/>
                </a:solidFill>
              </a:rPr>
              <a:t> </a:t>
            </a:r>
            <a:r>
              <a:rPr sz="2400" spc="-5" dirty="0" err="1">
                <a:solidFill>
                  <a:srgbClr val="002060"/>
                </a:solidFill>
              </a:rPr>
              <a:t>печелят</a:t>
            </a:r>
            <a:r>
              <a:rPr sz="2400" spc="-5" dirty="0">
                <a:solidFill>
                  <a:srgbClr val="002060"/>
                </a:solidFill>
              </a:rPr>
              <a:t> </a:t>
            </a:r>
            <a:r>
              <a:rPr sz="2400" dirty="0">
                <a:solidFill>
                  <a:srgbClr val="002060"/>
                </a:solidFill>
              </a:rPr>
              <a:t>стипендии и </a:t>
            </a:r>
            <a:r>
              <a:rPr sz="2400" spc="-5" dirty="0">
                <a:solidFill>
                  <a:srgbClr val="002060"/>
                </a:solidFill>
              </a:rPr>
              <a:t>призови </a:t>
            </a:r>
            <a:r>
              <a:rPr sz="2400" spc="-785" dirty="0">
                <a:solidFill>
                  <a:srgbClr val="002060"/>
                </a:solidFill>
              </a:rPr>
              <a:t> </a:t>
            </a:r>
            <a:r>
              <a:rPr sz="2400" spc="-5" dirty="0">
                <a:solidFill>
                  <a:srgbClr val="002060"/>
                </a:solidFill>
              </a:rPr>
              <a:t>места </a:t>
            </a:r>
            <a:r>
              <a:rPr sz="2400" dirty="0">
                <a:solidFill>
                  <a:srgbClr val="002060"/>
                </a:solidFill>
              </a:rPr>
              <a:t>на състезания, конкурси и </a:t>
            </a:r>
            <a:r>
              <a:rPr sz="2400" spc="5" dirty="0">
                <a:solidFill>
                  <a:srgbClr val="002060"/>
                </a:solidFill>
              </a:rPr>
              <a:t> </a:t>
            </a:r>
            <a:r>
              <a:rPr sz="2400" dirty="0">
                <a:solidFill>
                  <a:srgbClr val="002060"/>
                </a:solidFill>
              </a:rPr>
              <a:t>олимпиади</a:t>
            </a:r>
            <a:r>
              <a:rPr sz="2400" spc="-5" dirty="0">
                <a:solidFill>
                  <a:srgbClr val="002060"/>
                </a:solidFill>
              </a:rPr>
              <a:t> във</a:t>
            </a:r>
            <a:r>
              <a:rPr sz="2400" spc="-20" dirty="0">
                <a:solidFill>
                  <a:srgbClr val="002060"/>
                </a:solidFill>
              </a:rPr>
              <a:t> </a:t>
            </a:r>
            <a:r>
              <a:rPr sz="2400" spc="-5" dirty="0">
                <a:solidFill>
                  <a:srgbClr val="002060"/>
                </a:solidFill>
              </a:rPr>
              <a:t>всички</a:t>
            </a:r>
            <a:r>
              <a:rPr sz="2400" spc="-10" dirty="0">
                <a:solidFill>
                  <a:srgbClr val="002060"/>
                </a:solidFill>
              </a:rPr>
              <a:t> </a:t>
            </a:r>
            <a:r>
              <a:rPr sz="2400" dirty="0">
                <a:solidFill>
                  <a:srgbClr val="002060"/>
                </a:solidFill>
              </a:rPr>
              <a:t>области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57200" y="3430555"/>
            <a:ext cx="4724400" cy="216790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86360" algn="just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В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края на всяка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учебна </a:t>
            </a:r>
            <a:r>
              <a:rPr sz="2000" b="1" spc="-20" dirty="0" err="1">
                <a:solidFill>
                  <a:srgbClr val="333399"/>
                </a:solidFill>
                <a:latin typeface="Times New Roman"/>
                <a:cs typeface="Times New Roman"/>
              </a:rPr>
              <a:t>година</a:t>
            </a:r>
            <a:r>
              <a:rPr sz="2000" b="1" spc="-2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lang="bg-BG"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се организира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 тържество по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333399"/>
                </a:solidFill>
                <a:latin typeface="Times New Roman"/>
                <a:cs typeface="Times New Roman"/>
              </a:rPr>
              <a:t>случай</a:t>
            </a:r>
            <a:r>
              <a:rPr sz="2000" b="1" spc="-4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-15" dirty="0">
                <a:solidFill>
                  <a:srgbClr val="333399"/>
                </a:solidFill>
                <a:latin typeface="Times New Roman"/>
                <a:cs typeface="Times New Roman"/>
              </a:rPr>
              <a:t>годишните</a:t>
            </a:r>
            <a:r>
              <a:rPr sz="20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награди</a:t>
            </a:r>
            <a:r>
              <a:rPr sz="2000" b="1" spc="-1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на</a:t>
            </a:r>
            <a:r>
              <a:rPr sz="2000" b="1" spc="-2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-15" dirty="0">
                <a:solidFill>
                  <a:srgbClr val="333399"/>
                </a:solidFill>
                <a:latin typeface="Times New Roman"/>
                <a:cs typeface="Times New Roman"/>
              </a:rPr>
              <a:t>Езикова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гимназия</a:t>
            </a:r>
            <a:r>
              <a:rPr sz="2000" b="1" spc="-3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333399"/>
                </a:solidFill>
                <a:latin typeface="Times New Roman"/>
                <a:cs typeface="Times New Roman"/>
              </a:rPr>
              <a:t>«Д-р</a:t>
            </a:r>
            <a:r>
              <a:rPr sz="2000" b="1" spc="-2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Петър</a:t>
            </a:r>
            <a:r>
              <a:rPr lang="bg-BG" sz="2000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Берон»,</a:t>
            </a:r>
            <a:r>
              <a:rPr sz="2000" b="1" spc="-2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на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-15" dirty="0">
                <a:solidFill>
                  <a:srgbClr val="333399"/>
                </a:solidFill>
                <a:latin typeface="Times New Roman"/>
                <a:cs typeface="Times New Roman"/>
              </a:rPr>
              <a:t>което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 err="1">
                <a:solidFill>
                  <a:srgbClr val="333399"/>
                </a:solidFill>
                <a:latin typeface="Times New Roman"/>
                <a:cs typeface="Times New Roman"/>
              </a:rPr>
              <a:t>директорът</a:t>
            </a:r>
            <a:r>
              <a:rPr sz="2000" b="1" spc="-1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г-</a:t>
            </a:r>
            <a:r>
              <a:rPr lang="bg-BG"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333399"/>
                </a:solidFill>
                <a:latin typeface="Times New Roman"/>
                <a:cs typeface="Times New Roman"/>
              </a:rPr>
              <a:t>жа</a:t>
            </a:r>
            <a:r>
              <a:rPr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lang="bg-BG" sz="20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Даниела Вучкова</a:t>
            </a:r>
            <a:r>
              <a:rPr lang="bg-BG" sz="2000" dirty="0">
                <a:latin typeface="Times New Roman"/>
                <a:cs typeface="Times New Roman"/>
              </a:rPr>
              <a:t> </a:t>
            </a:r>
            <a:r>
              <a:rPr sz="2000" b="1" spc="-5" dirty="0" err="1">
                <a:solidFill>
                  <a:srgbClr val="333399"/>
                </a:solidFill>
                <a:latin typeface="Times New Roman"/>
                <a:cs typeface="Times New Roman"/>
              </a:rPr>
              <a:t>награждава</a:t>
            </a:r>
            <a:r>
              <a:rPr lang="bg-BG" sz="2000" b="1" spc="-4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 err="1">
                <a:solidFill>
                  <a:srgbClr val="333399"/>
                </a:solidFill>
                <a:latin typeface="Times New Roman"/>
                <a:cs typeface="Times New Roman"/>
              </a:rPr>
              <a:t>успешните</a:t>
            </a:r>
            <a:r>
              <a:rPr sz="2000" b="1" spc="-2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учители</a:t>
            </a:r>
            <a:r>
              <a:rPr sz="2000" b="1" spc="-2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и</a:t>
            </a:r>
            <a:r>
              <a:rPr sz="20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ученици</a:t>
            </a:r>
            <a:r>
              <a:rPr sz="2000" b="1" spc="-4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на</a:t>
            </a:r>
            <a:r>
              <a:rPr sz="2000" b="1" spc="-2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гимназията.</a:t>
            </a:r>
            <a:endParaRPr sz="2000" dirty="0">
              <a:latin typeface="Times New Roman"/>
              <a:cs typeface="Times New Roman"/>
            </a:endParaRPr>
          </a:p>
        </p:txBody>
      </p:sp>
      <p:pic>
        <p:nvPicPr>
          <p:cNvPr id="4" name="Картина 3">
            <a:extLst>
              <a:ext uri="{FF2B5EF4-FFF2-40B4-BE49-F238E27FC236}">
                <a16:creationId xmlns:a16="http://schemas.microsoft.com/office/drawing/2014/main" id="{1F600832-0DF0-4154-AC59-7B41833137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035" y="341791"/>
            <a:ext cx="2411016" cy="3200400"/>
          </a:xfrm>
          <a:prstGeom prst="rect">
            <a:avLst/>
          </a:prstGeom>
        </p:spPr>
      </p:pic>
      <p:pic>
        <p:nvPicPr>
          <p:cNvPr id="8" name="Картина 7">
            <a:extLst>
              <a:ext uri="{FF2B5EF4-FFF2-40B4-BE49-F238E27FC236}">
                <a16:creationId xmlns:a16="http://schemas.microsoft.com/office/drawing/2014/main" id="{FE96A872-DFE4-490D-A4B7-7323CA612D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819" y="3577958"/>
            <a:ext cx="2558794" cy="3200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801" y="672995"/>
            <a:ext cx="8305800" cy="8752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24130">
              <a:lnSpc>
                <a:spcPct val="100000"/>
              </a:lnSpc>
              <a:spcBef>
                <a:spcPts val="105"/>
              </a:spcBef>
            </a:pPr>
            <a:r>
              <a:rPr sz="2800" dirty="0">
                <a:solidFill>
                  <a:srgbClr val="002060"/>
                </a:solidFill>
              </a:rPr>
              <a:t>Успешни </a:t>
            </a:r>
            <a:r>
              <a:rPr sz="2800" dirty="0" err="1">
                <a:solidFill>
                  <a:srgbClr val="002060"/>
                </a:solidFill>
              </a:rPr>
              <a:t>участия</a:t>
            </a:r>
            <a:r>
              <a:rPr sz="2800" dirty="0">
                <a:solidFill>
                  <a:srgbClr val="002060"/>
                </a:solidFill>
              </a:rPr>
              <a:t> </a:t>
            </a:r>
            <a:r>
              <a:rPr lang="bg-BG" sz="2800" dirty="0">
                <a:solidFill>
                  <a:srgbClr val="002060"/>
                </a:solidFill>
              </a:rPr>
              <a:t>и призови места </a:t>
            </a:r>
            <a:r>
              <a:rPr sz="2800" dirty="0">
                <a:solidFill>
                  <a:srgbClr val="002060"/>
                </a:solidFill>
              </a:rPr>
              <a:t>на </a:t>
            </a:r>
            <a:r>
              <a:rPr sz="2800" dirty="0" err="1">
                <a:solidFill>
                  <a:srgbClr val="002060"/>
                </a:solidFill>
              </a:rPr>
              <a:t>ученици</a:t>
            </a:r>
            <a:r>
              <a:rPr sz="2800" dirty="0">
                <a:solidFill>
                  <a:srgbClr val="002060"/>
                </a:solidFill>
              </a:rPr>
              <a:t> </a:t>
            </a:r>
            <a:r>
              <a:rPr sz="2800" spc="-5" dirty="0" err="1">
                <a:solidFill>
                  <a:srgbClr val="002060"/>
                </a:solidFill>
              </a:rPr>
              <a:t>през</a:t>
            </a:r>
            <a:r>
              <a:rPr sz="2800" spc="30" dirty="0">
                <a:solidFill>
                  <a:srgbClr val="002060"/>
                </a:solidFill>
              </a:rPr>
              <a:t> </a:t>
            </a:r>
            <a:r>
              <a:rPr sz="2800" dirty="0">
                <a:solidFill>
                  <a:srgbClr val="002060"/>
                </a:solidFill>
              </a:rPr>
              <a:t>202</a:t>
            </a:r>
            <a:r>
              <a:rPr lang="bg-BG" sz="2800" dirty="0">
                <a:solidFill>
                  <a:srgbClr val="002060"/>
                </a:solidFill>
              </a:rPr>
              <a:t>5</a:t>
            </a:r>
            <a:r>
              <a:rPr sz="2800" dirty="0">
                <a:solidFill>
                  <a:srgbClr val="002060"/>
                </a:solidFill>
              </a:rPr>
              <a:t>-202</a:t>
            </a:r>
            <a:r>
              <a:rPr lang="bg-BG" sz="2800" dirty="0">
                <a:solidFill>
                  <a:srgbClr val="002060"/>
                </a:solidFill>
              </a:rPr>
              <a:t>6</a:t>
            </a:r>
            <a:r>
              <a:rPr sz="2800" spc="-45" dirty="0">
                <a:solidFill>
                  <a:srgbClr val="002060"/>
                </a:solidFill>
              </a:rPr>
              <a:t> </a:t>
            </a:r>
            <a:r>
              <a:rPr sz="2800" spc="-5" dirty="0">
                <a:solidFill>
                  <a:srgbClr val="002060"/>
                </a:solidFill>
              </a:rPr>
              <a:t>година</a:t>
            </a:r>
            <a:endParaRPr sz="2800" dirty="0">
              <a:solidFill>
                <a:srgbClr val="002060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2742" y="2008377"/>
            <a:ext cx="8448040" cy="420345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1600" dirty="0">
              <a:latin typeface="Times New Roman"/>
              <a:cs typeface="Times New Roman"/>
            </a:endParaRPr>
          </a:p>
          <a:p>
            <a:pPr marL="355600" indent="-342900" algn="just">
              <a:lnSpc>
                <a:spcPts val="1510"/>
              </a:lnSpc>
              <a:buClr>
                <a:srgbClr val="3333CC"/>
              </a:buClr>
              <a:buSzPct val="60714"/>
              <a:buFont typeface="Wingdings"/>
              <a:buChar char=""/>
              <a:tabLst>
                <a:tab pos="355600" algn="l"/>
              </a:tabLst>
            </a:pPr>
            <a:endParaRPr lang="bg-BG" dirty="0"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marL="355600" marR="144145" indent="-342900" algn="just">
              <a:spcBef>
                <a:spcPts val="325"/>
              </a:spcBef>
              <a:buClr>
                <a:srgbClr val="3333CC"/>
              </a:buClr>
              <a:buSzPct val="60714"/>
              <a:buFont typeface="Wingdings"/>
              <a:buChar char=""/>
              <a:tabLst>
                <a:tab pos="355600" algn="l"/>
              </a:tabLst>
            </a:pPr>
            <a:r>
              <a:rPr lang="bg-BG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Областни и национални кръгове на о</a:t>
            </a:r>
            <a:r>
              <a:rPr b="1" dirty="0" err="1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лимпиади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dirty="0" err="1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към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МОН</a:t>
            </a:r>
            <a:r>
              <a:rPr lang="bg-BG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- </a:t>
            </a:r>
            <a:r>
              <a:rPr lang="bg-BG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Български език и литература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,</a:t>
            </a:r>
            <a:r>
              <a:rPr lang="ru-RU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ru-RU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История и </a:t>
            </a:r>
            <a:r>
              <a:rPr lang="ru-RU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цивилизация, География </a:t>
            </a:r>
            <a:r>
              <a:rPr lang="ru-RU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 </a:t>
            </a:r>
            <a:r>
              <a:rPr lang="ru-RU" b="1" spc="-5" dirty="0" err="1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икономика</a:t>
            </a:r>
            <a:r>
              <a:rPr lang="ru-RU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, </a:t>
            </a:r>
            <a:r>
              <a:rPr lang="ru-RU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ru-RU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Философия,</a:t>
            </a:r>
            <a:r>
              <a:rPr lang="ru-RU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История и </a:t>
            </a:r>
            <a:r>
              <a:rPr lang="ru-RU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цивилизации, </a:t>
            </a:r>
            <a:r>
              <a:rPr b="1" spc="-5" dirty="0" err="1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Гражданско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33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образование</a:t>
            </a:r>
            <a:r>
              <a:rPr lang="bg-BG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и Химия и опазване на околната среда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.</a:t>
            </a:r>
            <a:endParaRPr dirty="0"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marL="355600" indent="-342900" algn="just">
              <a:spcBef>
                <a:spcPts val="20"/>
              </a:spcBef>
              <a:buClr>
                <a:srgbClr val="3333CC"/>
              </a:buClr>
              <a:buSzPct val="60714"/>
              <a:buFont typeface="Wingdings"/>
              <a:buChar char=""/>
              <a:tabLst>
                <a:tab pos="355600" algn="l"/>
              </a:tabLst>
            </a:pPr>
            <a:r>
              <a:rPr b="1" dirty="0" err="1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Национален</a:t>
            </a:r>
            <a:r>
              <a:rPr b="1" spc="-1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 err="1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кръг</a:t>
            </a:r>
            <a:r>
              <a:rPr lang="bg-BG" b="1" spc="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bg-BG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на</a:t>
            </a:r>
            <a:r>
              <a:rPr lang="bg-BG" b="1" spc="1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bg-BG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състезанието</a:t>
            </a:r>
            <a:r>
              <a:rPr lang="bg-BG" b="1" spc="-1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bg-BG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по</a:t>
            </a:r>
            <a:r>
              <a:rPr lang="bg-BG" b="1" spc="1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bg-BG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немски </a:t>
            </a:r>
            <a:r>
              <a:rPr lang="bg-BG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език,</a:t>
            </a:r>
            <a:r>
              <a:rPr lang="bg-BG" b="1" spc="2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bg-BG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организирано</a:t>
            </a:r>
            <a:r>
              <a:rPr lang="bg-BG" b="1" spc="1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bg-BG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от</a:t>
            </a:r>
            <a:r>
              <a:rPr lang="bg-BG" b="1" spc="-1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bg-BG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издателство</a:t>
            </a:r>
            <a:r>
              <a:rPr lang="bg-BG" b="1" spc="1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en-US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Klett</a:t>
            </a:r>
            <a:r>
              <a:rPr lang="bg-BG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endParaRPr dirty="0"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marL="355600" marR="147320" indent="-342900">
              <a:lnSpc>
                <a:spcPct val="78500"/>
              </a:lnSpc>
              <a:spcBef>
                <a:spcPts val="365"/>
              </a:spcBef>
              <a:buClr>
                <a:srgbClr val="3333CC"/>
              </a:buClr>
              <a:buSzPct val="60714"/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Tурнир</a:t>
            </a:r>
            <a:r>
              <a:rPr b="1" spc="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по</a:t>
            </a:r>
            <a:r>
              <a:rPr b="1" spc="2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реч</a:t>
            </a:r>
            <a:r>
              <a:rPr b="1" spc="1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</a:t>
            </a:r>
            <a:r>
              <a:rPr b="1" spc="2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дебати</a:t>
            </a:r>
            <a:r>
              <a:rPr b="1" spc="-1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на</a:t>
            </a:r>
            <a:r>
              <a:rPr b="1" spc="1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английски</a:t>
            </a:r>
            <a:r>
              <a:rPr b="1" spc="4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език,</a:t>
            </a:r>
            <a:r>
              <a:rPr b="1" spc="3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организиран</a:t>
            </a:r>
            <a:r>
              <a:rPr b="1" spc="1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от</a:t>
            </a:r>
            <a:r>
              <a:rPr b="1" spc="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Фондация</a:t>
            </a:r>
            <a:r>
              <a:rPr b="1" spc="2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“БЕСТ-Български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турнири </a:t>
            </a:r>
            <a:r>
              <a:rPr b="1" spc="-33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по английска</a:t>
            </a:r>
            <a:r>
              <a:rPr b="1" spc="2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реч</a:t>
            </a:r>
            <a:r>
              <a:rPr b="1" spc="-1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</a:t>
            </a:r>
            <a:r>
              <a:rPr b="1" spc="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дебати”</a:t>
            </a:r>
            <a:endParaRPr dirty="0"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5"/>
              </a:spcBef>
              <a:buClr>
                <a:srgbClr val="3333CC"/>
              </a:buClr>
              <a:buSzPct val="60714"/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lang="bg-BG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Национално състезание по английски език- </a:t>
            </a:r>
            <a:r>
              <a:rPr lang="en-US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Kangaroo Global Linguistics</a:t>
            </a:r>
            <a:endParaRPr dirty="0"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marL="355600" indent="-342900">
              <a:lnSpc>
                <a:spcPct val="100000"/>
              </a:lnSpc>
              <a:buClr>
                <a:srgbClr val="3333CC"/>
              </a:buClr>
              <a:buSzPct val="60714"/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Национално</a:t>
            </a:r>
            <a:r>
              <a:rPr b="1" spc="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състезание за</a:t>
            </a:r>
            <a:r>
              <a:rPr b="1" spc="-1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речеви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</a:t>
            </a:r>
            <a:r>
              <a:rPr b="1" spc="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комуникативни</a:t>
            </a:r>
            <a:r>
              <a:rPr b="1" spc="1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умения</a:t>
            </a:r>
            <a:r>
              <a:rPr b="1" spc="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на</a:t>
            </a:r>
            <a:r>
              <a:rPr b="1" spc="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английски</a:t>
            </a:r>
            <a:r>
              <a:rPr b="1" spc="-50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език</a:t>
            </a:r>
            <a:endParaRPr dirty="0"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marL="355600" marR="5080" indent="-342900">
              <a:lnSpc>
                <a:spcPct val="80100"/>
              </a:lnSpc>
              <a:spcBef>
                <a:spcPts val="335"/>
              </a:spcBef>
              <a:buClr>
                <a:srgbClr val="3333CC"/>
              </a:buClr>
              <a:buSzPct val="60714"/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lang="ru-RU" b="1" spc="-5" dirty="0" err="1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Конкурси</a:t>
            </a:r>
            <a:r>
              <a:rPr lang="ru-RU" b="1" spc="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ru-RU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за</a:t>
            </a:r>
            <a:r>
              <a:rPr lang="ru-RU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рисунка,</a:t>
            </a:r>
            <a:r>
              <a:rPr lang="ru-RU" b="1" spc="1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ru-RU" b="1" dirty="0" err="1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есе</a:t>
            </a:r>
            <a:r>
              <a:rPr lang="ru-RU" b="1" spc="2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ru-RU" b="1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</a:t>
            </a:r>
            <a:r>
              <a:rPr lang="ru-RU" b="1" spc="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ru-RU" b="1" spc="-5" dirty="0" err="1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разказ</a:t>
            </a:r>
            <a:r>
              <a:rPr lang="ru-RU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</a:p>
          <a:p>
            <a:pPr marL="355600" marR="5080" indent="-342900">
              <a:lnSpc>
                <a:spcPct val="80100"/>
              </a:lnSpc>
              <a:spcBef>
                <a:spcPts val="335"/>
              </a:spcBef>
              <a:buClr>
                <a:srgbClr val="3333CC"/>
              </a:buClr>
              <a:buSzPct val="60714"/>
              <a:buFont typeface="Wingdings"/>
              <a:buChar char=""/>
              <a:tabLst>
                <a:tab pos="354965" algn="l"/>
                <a:tab pos="355600" algn="l"/>
              </a:tabLst>
            </a:pPr>
            <a:r>
              <a:rPr lang="ru-RU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Ученически </a:t>
            </a:r>
            <a:r>
              <a:rPr lang="ru-RU" b="1" spc="-5" dirty="0" err="1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спортни</a:t>
            </a:r>
            <a:r>
              <a:rPr lang="ru-RU" b="1" spc="-5" dirty="0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ru-RU" b="1" spc="-5" dirty="0" err="1">
                <a:solidFill>
                  <a:srgbClr val="252573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игри</a:t>
            </a:r>
            <a:endParaRPr lang="ru-RU" b="1" spc="-5" dirty="0">
              <a:solidFill>
                <a:srgbClr val="252573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marL="355600" marR="5080" indent="-342900">
              <a:lnSpc>
                <a:spcPct val="80100"/>
              </a:lnSpc>
              <a:spcBef>
                <a:spcPts val="335"/>
              </a:spcBef>
              <a:buClr>
                <a:srgbClr val="3333CC"/>
              </a:buClr>
              <a:buSzPct val="60714"/>
              <a:buFont typeface="Wingdings"/>
              <a:buChar char=""/>
              <a:tabLst>
                <a:tab pos="354965" algn="l"/>
                <a:tab pos="355600" algn="l"/>
              </a:tabLst>
            </a:pPr>
            <a:endParaRPr sz="14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51838" y="484684"/>
            <a:ext cx="6858762" cy="8898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50315" marR="5080" indent="-1238250">
              <a:lnSpc>
                <a:spcPct val="150000"/>
              </a:lnSpc>
              <a:spcBef>
                <a:spcPts val="100"/>
              </a:spcBef>
            </a:pPr>
            <a:r>
              <a:rPr sz="2000" b="1" dirty="0">
                <a:solidFill>
                  <a:srgbClr val="002060"/>
                </a:solidFill>
              </a:rPr>
              <a:t>Училищна </a:t>
            </a:r>
            <a:r>
              <a:rPr sz="2000" b="1" spc="-5" dirty="0">
                <a:solidFill>
                  <a:srgbClr val="002060"/>
                </a:solidFill>
              </a:rPr>
              <a:t>програма </a:t>
            </a:r>
            <a:r>
              <a:rPr sz="2000" b="1" dirty="0" err="1">
                <a:solidFill>
                  <a:srgbClr val="002060"/>
                </a:solidFill>
              </a:rPr>
              <a:t>за</a:t>
            </a:r>
            <a:r>
              <a:rPr sz="2000" b="1" dirty="0">
                <a:solidFill>
                  <a:srgbClr val="002060"/>
                </a:solidFill>
              </a:rPr>
              <a:t> </a:t>
            </a:r>
            <a:r>
              <a:rPr sz="2000" b="1" spc="-10" dirty="0" err="1">
                <a:solidFill>
                  <a:srgbClr val="002060"/>
                </a:solidFill>
              </a:rPr>
              <a:t>извънк</a:t>
            </a:r>
            <a:r>
              <a:rPr lang="bg-BG" sz="2000" b="1" spc="-10" dirty="0" err="1">
                <a:solidFill>
                  <a:srgbClr val="002060"/>
                </a:solidFill>
              </a:rPr>
              <a:t>ласна</a:t>
            </a:r>
            <a:r>
              <a:rPr lang="bg-BG" sz="2000" b="1" spc="-10" dirty="0">
                <a:solidFill>
                  <a:srgbClr val="002060"/>
                </a:solidFill>
              </a:rPr>
              <a:t> </a:t>
            </a:r>
            <a:r>
              <a:rPr sz="2000" b="1" spc="-5" dirty="0" err="1">
                <a:solidFill>
                  <a:srgbClr val="002060"/>
                </a:solidFill>
              </a:rPr>
              <a:t>дейност</a:t>
            </a:r>
            <a:r>
              <a:rPr sz="2000" b="1" spc="-5" dirty="0">
                <a:solidFill>
                  <a:srgbClr val="002060"/>
                </a:solidFill>
              </a:rPr>
              <a:t> </a:t>
            </a:r>
            <a:r>
              <a:rPr sz="2000" b="1" spc="-484" dirty="0">
                <a:solidFill>
                  <a:srgbClr val="002060"/>
                </a:solidFill>
              </a:rPr>
              <a:t> </a:t>
            </a:r>
            <a:r>
              <a:rPr sz="2000" b="1" dirty="0" err="1">
                <a:solidFill>
                  <a:srgbClr val="002060"/>
                </a:solidFill>
              </a:rPr>
              <a:t>Занимания</a:t>
            </a:r>
            <a:r>
              <a:rPr sz="2000" b="1" spc="-45" dirty="0">
                <a:solidFill>
                  <a:srgbClr val="002060"/>
                </a:solidFill>
              </a:rPr>
              <a:t> </a:t>
            </a:r>
            <a:r>
              <a:rPr lang="bg-BG" sz="2000" b="1" spc="-5" dirty="0">
                <a:solidFill>
                  <a:srgbClr val="002060"/>
                </a:solidFill>
              </a:rPr>
              <a:t>по </a:t>
            </a:r>
            <a:r>
              <a:rPr sz="2000" b="1" dirty="0" err="1">
                <a:solidFill>
                  <a:srgbClr val="002060"/>
                </a:solidFill>
              </a:rPr>
              <a:t>интереси</a:t>
            </a:r>
            <a:endParaRPr sz="2000" b="1" dirty="0">
              <a:solidFill>
                <a:srgbClr val="002060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9883" y="2091308"/>
            <a:ext cx="5410200" cy="272959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endParaRPr sz="2000" dirty="0">
              <a:latin typeface="Times New Roman"/>
              <a:cs typeface="Times New Roman"/>
            </a:endParaRPr>
          </a:p>
          <a:p>
            <a:pPr marL="184785" indent="-172720">
              <a:lnSpc>
                <a:spcPct val="100000"/>
              </a:lnSpc>
              <a:spcBef>
                <a:spcPts val="1455"/>
              </a:spcBef>
              <a:buFont typeface="Arial MT"/>
              <a:buChar char="•"/>
              <a:tabLst>
                <a:tab pos="185420" algn="l"/>
              </a:tabLst>
            </a:pPr>
            <a:r>
              <a:rPr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Клуб</a:t>
            </a:r>
            <a:r>
              <a:rPr sz="16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 „Училищен</a:t>
            </a:r>
            <a:r>
              <a:rPr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вестник“</a:t>
            </a:r>
            <a:endParaRPr sz="1600" dirty="0">
              <a:latin typeface="Times New Roman"/>
              <a:cs typeface="Times New Roman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Клуб</a:t>
            </a:r>
            <a:r>
              <a:rPr sz="1600" b="1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„Испания</a:t>
            </a:r>
            <a:r>
              <a:rPr sz="1600" b="1" spc="1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– традиции</a:t>
            </a:r>
            <a:r>
              <a:rPr sz="1600" b="1" spc="1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и</a:t>
            </a:r>
            <a:r>
              <a:rPr sz="1600" b="1" spc="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15" dirty="0">
                <a:solidFill>
                  <a:srgbClr val="333399"/>
                </a:solidFill>
                <a:latin typeface="Times New Roman"/>
                <a:cs typeface="Times New Roman"/>
              </a:rPr>
              <a:t>култура”</a:t>
            </a:r>
            <a:endParaRPr sz="1600" dirty="0">
              <a:latin typeface="Times New Roman"/>
              <a:cs typeface="Times New Roman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1600" b="1" spc="-10" dirty="0" err="1">
                <a:solidFill>
                  <a:srgbClr val="333399"/>
                </a:solidFill>
                <a:latin typeface="Times New Roman"/>
                <a:cs typeface="Times New Roman"/>
              </a:rPr>
              <a:t>Клуб</a:t>
            </a:r>
            <a:r>
              <a:rPr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“</a:t>
            </a:r>
            <a:r>
              <a:rPr lang="bg-BG" sz="16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Волейболни надежди</a:t>
            </a:r>
            <a:r>
              <a:rPr sz="1600" b="1" spc="-20" dirty="0">
                <a:solidFill>
                  <a:srgbClr val="333399"/>
                </a:solidFill>
                <a:latin typeface="Times New Roman"/>
                <a:cs typeface="Times New Roman"/>
              </a:rPr>
              <a:t>“</a:t>
            </a:r>
            <a:endParaRPr sz="1600" dirty="0">
              <a:latin typeface="Times New Roman"/>
              <a:cs typeface="Times New Roman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1600" b="1" spc="-10" dirty="0" err="1">
                <a:solidFill>
                  <a:srgbClr val="333399"/>
                </a:solidFill>
                <a:latin typeface="Times New Roman"/>
                <a:cs typeface="Times New Roman"/>
              </a:rPr>
              <a:t>Клуб</a:t>
            </a:r>
            <a:r>
              <a:rPr sz="1600" b="1" spc="-3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„Creativity“</a:t>
            </a:r>
            <a:endParaRPr sz="1600" dirty="0">
              <a:latin typeface="Times New Roman"/>
              <a:cs typeface="Times New Roman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Клуб</a:t>
            </a:r>
            <a:r>
              <a:rPr sz="1600" b="1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„Дебати </a:t>
            </a:r>
            <a:r>
              <a:rPr sz="16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на </a:t>
            </a:r>
            <a:r>
              <a:rPr sz="1600" b="1" spc="-15" dirty="0">
                <a:solidFill>
                  <a:srgbClr val="333399"/>
                </a:solidFill>
                <a:latin typeface="Times New Roman"/>
                <a:cs typeface="Times New Roman"/>
              </a:rPr>
              <a:t>английски</a:t>
            </a:r>
            <a:r>
              <a:rPr sz="1600" b="1" spc="3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език“</a:t>
            </a:r>
            <a:endParaRPr sz="1600" dirty="0">
              <a:latin typeface="Times New Roman"/>
              <a:cs typeface="Times New Roman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1600" b="1" spc="-10" dirty="0" err="1">
                <a:solidFill>
                  <a:srgbClr val="333399"/>
                </a:solidFill>
                <a:latin typeface="Times New Roman"/>
                <a:cs typeface="Times New Roman"/>
              </a:rPr>
              <a:t>Клуб</a:t>
            </a:r>
            <a:r>
              <a:rPr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20" dirty="0">
                <a:solidFill>
                  <a:srgbClr val="333399"/>
                </a:solidFill>
                <a:latin typeface="Times New Roman"/>
                <a:cs typeface="Times New Roman"/>
              </a:rPr>
              <a:t>„Гейминг </a:t>
            </a:r>
            <a:r>
              <a:rPr sz="16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концепции“</a:t>
            </a:r>
            <a:endParaRPr sz="1600" dirty="0">
              <a:latin typeface="Times New Roman"/>
              <a:cs typeface="Times New Roman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1600" b="1" spc="-10" dirty="0" err="1">
                <a:solidFill>
                  <a:srgbClr val="333399"/>
                </a:solidFill>
                <a:latin typeface="Times New Roman"/>
                <a:cs typeface="Times New Roman"/>
              </a:rPr>
              <a:t>Клуб</a:t>
            </a:r>
            <a:r>
              <a:rPr sz="1600" b="1" spc="-1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dirty="0">
                <a:solidFill>
                  <a:srgbClr val="333399"/>
                </a:solidFill>
                <a:latin typeface="Times New Roman"/>
                <a:cs typeface="Times New Roman"/>
              </a:rPr>
              <a:t>„Млад</a:t>
            </a:r>
            <a:r>
              <a:rPr sz="1600" b="1" spc="-2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огнеборец“</a:t>
            </a:r>
            <a:endParaRPr sz="1600" dirty="0">
              <a:latin typeface="Times New Roman"/>
              <a:cs typeface="Times New Roman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Клуб</a:t>
            </a:r>
            <a:r>
              <a:rPr sz="1600" b="1" spc="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15" dirty="0">
                <a:solidFill>
                  <a:srgbClr val="333399"/>
                </a:solidFill>
                <a:latin typeface="Times New Roman"/>
                <a:cs typeface="Times New Roman"/>
              </a:rPr>
              <a:t>„Литературата</a:t>
            </a:r>
            <a:r>
              <a:rPr sz="1600" b="1" spc="2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333399"/>
                </a:solidFill>
                <a:latin typeface="Times New Roman"/>
                <a:cs typeface="Times New Roman"/>
              </a:rPr>
              <a:t>в</a:t>
            </a:r>
            <a:r>
              <a:rPr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 err="1">
                <a:solidFill>
                  <a:srgbClr val="333399"/>
                </a:solidFill>
                <a:latin typeface="Times New Roman"/>
                <a:cs typeface="Times New Roman"/>
              </a:rPr>
              <a:t>действие</a:t>
            </a:r>
            <a:r>
              <a:rPr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“</a:t>
            </a:r>
            <a:endParaRPr lang="bg-BG" sz="1600" b="1" spc="-10" dirty="0">
              <a:solidFill>
                <a:srgbClr val="333399"/>
              </a:solidFill>
              <a:latin typeface="Times New Roman"/>
              <a:cs typeface="Times New Roman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lang="bg-BG"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Клуб по немски език</a:t>
            </a:r>
            <a:r>
              <a:rPr lang="en-US"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 “Deutsch digital und </a:t>
            </a:r>
            <a:r>
              <a:rPr lang="en-US" sz="1600" b="1" spc="-10" dirty="0" err="1">
                <a:solidFill>
                  <a:srgbClr val="333399"/>
                </a:solidFill>
                <a:latin typeface="Times New Roman"/>
                <a:cs typeface="Times New Roman"/>
              </a:rPr>
              <a:t>interaktiv</a:t>
            </a:r>
            <a:r>
              <a:rPr lang="en-US"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“</a:t>
            </a:r>
            <a:r>
              <a:rPr lang="bg-BG" sz="1600" b="1" spc="-10" dirty="0">
                <a:solidFill>
                  <a:srgbClr val="333399"/>
                </a:solidFill>
                <a:latin typeface="Times New Roman"/>
                <a:cs typeface="Times New Roman"/>
              </a:rPr>
              <a:t> и т.н.</a:t>
            </a:r>
            <a:endParaRPr sz="1600" dirty="0">
              <a:latin typeface="Times New Roman"/>
              <a:cs typeface="Times New Roman"/>
            </a:endParaRPr>
          </a:p>
        </p:txBody>
      </p:sp>
      <p:pic>
        <p:nvPicPr>
          <p:cNvPr id="7" name="Картина 6">
            <a:extLst>
              <a:ext uri="{FF2B5EF4-FFF2-40B4-BE49-F238E27FC236}">
                <a16:creationId xmlns:a16="http://schemas.microsoft.com/office/drawing/2014/main" id="{0A535F9C-C34F-B6C6-9380-F1A602236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1524000"/>
            <a:ext cx="2475985" cy="39624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881C99CC-3C74-484C-BA42-BA3EA21C3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sz="2000" dirty="0"/>
              <a:t>Участие в </a:t>
            </a:r>
            <a:r>
              <a:rPr lang="bg-BG" sz="2000" dirty="0" err="1"/>
              <a:t>международнии</a:t>
            </a:r>
            <a:r>
              <a:rPr lang="bg-BG" sz="2000" dirty="0"/>
              <a:t> национални  програми и проекти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4E446C27-2FB2-47D4-9A6A-2D7C0C7528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6748" y="2286000"/>
            <a:ext cx="3977640" cy="26571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bg-BG" dirty="0"/>
              <a:t> Програма „Еразъм“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0" i="0" dirty="0">
                <a:solidFill>
                  <a:srgbClr val="080809"/>
                </a:solidFill>
                <a:effectLst/>
                <a:latin typeface="+mj-lt"/>
              </a:rPr>
              <a:t> Участие в проект Power Up! на WWF България </a:t>
            </a:r>
            <a:endParaRPr lang="bg-BG" dirty="0"/>
          </a:p>
          <a:p>
            <a:pPr>
              <a:buFont typeface="Wingdings" panose="05000000000000000000" pitchFamily="2" charset="2"/>
              <a:buChar char="v"/>
            </a:pPr>
            <a:r>
              <a:rPr lang="bg-BG" dirty="0"/>
              <a:t>НП „ Заедно в изкуствата и спорта“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dirty="0"/>
              <a:t>НП „ Образователни маршрути“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dirty="0"/>
              <a:t>НП „ Иновации в действие“</a:t>
            </a:r>
          </a:p>
        </p:txBody>
      </p:sp>
      <p:pic>
        <p:nvPicPr>
          <p:cNvPr id="9" name="Контейнер за съдържание 8">
            <a:extLst>
              <a:ext uri="{FF2B5EF4-FFF2-40B4-BE49-F238E27FC236}">
                <a16:creationId xmlns:a16="http://schemas.microsoft.com/office/drawing/2014/main" id="{FF4D5D26-5E5A-49DD-A7AA-6AF65791EF2D}"/>
              </a:ext>
            </a:extLst>
          </p:cNvPr>
          <p:cNvPicPr>
            <a:picLocks noGrp="1" noChangeAspect="1"/>
          </p:cNvPicPr>
          <p:nvPr>
            <p:ph sz="half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1" y="1981200"/>
            <a:ext cx="4952999" cy="3505199"/>
          </a:xfrm>
        </p:spPr>
      </p:pic>
    </p:spTree>
    <p:extLst>
      <p:ext uri="{BB962C8B-B14F-4D97-AF65-F5344CB8AC3E}">
        <p14:creationId xmlns:p14="http://schemas.microsoft.com/office/powerpoint/2010/main" val="1935437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108" y="223265"/>
            <a:ext cx="8685783" cy="98488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>
                <a:solidFill>
                  <a:srgbClr val="002060"/>
                </a:solidFill>
              </a:rPr>
              <a:t>Стипендианти на Американска фондация за България за </a:t>
            </a:r>
            <a:r>
              <a:rPr lang="ru-RU" sz="3200" dirty="0" err="1">
                <a:solidFill>
                  <a:srgbClr val="002060"/>
                </a:solidFill>
              </a:rPr>
              <a:t>учебната</a:t>
            </a:r>
            <a:r>
              <a:rPr lang="ru-RU" sz="3200" dirty="0">
                <a:solidFill>
                  <a:srgbClr val="002060"/>
                </a:solidFill>
              </a:rPr>
              <a:t> 2025/2026 </a:t>
            </a:r>
            <a:endParaRPr lang="bg-BG" sz="3200" dirty="0">
              <a:solidFill>
                <a:srgbClr val="00206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228601" y="2362200"/>
            <a:ext cx="4648200" cy="4154984"/>
          </a:xfrm>
        </p:spPr>
        <p:txBody>
          <a:bodyPr>
            <a:normAutofit fontScale="32500" lnSpcReduction="2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sz="8000" dirty="0" err="1">
                <a:solidFill>
                  <a:srgbClr val="002060"/>
                </a:solidFill>
              </a:rPr>
              <a:t>Стипендиантите</a:t>
            </a:r>
            <a:r>
              <a:rPr lang="ru-RU" sz="8000" dirty="0">
                <a:solidFill>
                  <a:srgbClr val="002060"/>
                </a:solidFill>
              </a:rPr>
              <a:t> на Американска фондация за България за </a:t>
            </a:r>
            <a:r>
              <a:rPr lang="ru-RU" sz="8000" dirty="0" err="1">
                <a:solidFill>
                  <a:srgbClr val="002060"/>
                </a:solidFill>
              </a:rPr>
              <a:t>учебната</a:t>
            </a:r>
            <a:r>
              <a:rPr lang="ru-RU" sz="8000" dirty="0">
                <a:solidFill>
                  <a:srgbClr val="002060"/>
                </a:solidFill>
              </a:rPr>
              <a:t> 2025/2026 година.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bg-BG" sz="8000" dirty="0">
                <a:solidFill>
                  <a:srgbClr val="002060"/>
                </a:solidFill>
              </a:rPr>
              <a:t>Калоян Канев</a:t>
            </a:r>
            <a:endParaRPr lang="ru-RU" sz="8000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8000" dirty="0">
                <a:solidFill>
                  <a:srgbClr val="002060"/>
                </a:solidFill>
              </a:rPr>
              <a:t>Мария </a:t>
            </a:r>
            <a:r>
              <a:rPr lang="ru-RU" sz="8000" dirty="0" err="1">
                <a:solidFill>
                  <a:srgbClr val="002060"/>
                </a:solidFill>
              </a:rPr>
              <a:t>Крумова</a:t>
            </a:r>
            <a:endParaRPr lang="ru-RU" sz="8000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8000" dirty="0">
                <a:solidFill>
                  <a:srgbClr val="002060"/>
                </a:solidFill>
              </a:rPr>
              <a:t>Анна </a:t>
            </a:r>
            <a:r>
              <a:rPr lang="ru-RU" sz="8000" dirty="0" err="1">
                <a:solidFill>
                  <a:srgbClr val="002060"/>
                </a:solidFill>
              </a:rPr>
              <a:t>Ливадийска</a:t>
            </a:r>
            <a:endParaRPr lang="ru-RU" sz="8000" dirty="0">
              <a:solidFill>
                <a:srgbClr val="002060"/>
              </a:solidFill>
            </a:endParaRPr>
          </a:p>
          <a:p>
            <a:r>
              <a:rPr lang="ru-RU" sz="5100" dirty="0">
                <a:solidFill>
                  <a:srgbClr val="002060"/>
                </a:solidFill>
              </a:rPr>
              <a:t> </a:t>
            </a:r>
          </a:p>
          <a:p>
            <a:endParaRPr lang="ru-RU" sz="51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5100" dirty="0">
                <a:solidFill>
                  <a:srgbClr val="002060"/>
                </a:solidFill>
              </a:rPr>
              <a:t> </a:t>
            </a:r>
          </a:p>
          <a:p>
            <a:endParaRPr lang="ru-RU" sz="5100" dirty="0">
              <a:solidFill>
                <a:srgbClr val="002060"/>
              </a:solidFill>
            </a:endParaRPr>
          </a:p>
          <a:p>
            <a:endParaRPr lang="ru-RU" sz="51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5100" dirty="0">
              <a:solidFill>
                <a:srgbClr val="00206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838200"/>
            <a:ext cx="1371600" cy="1444752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914E5D94-1C6C-4936-A9C9-CF9B5C12C4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560576"/>
            <a:ext cx="48768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781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108" y="223265"/>
            <a:ext cx="8685783" cy="1477328"/>
          </a:xfrm>
        </p:spPr>
        <p:txBody>
          <a:bodyPr>
            <a:normAutofit/>
          </a:bodyPr>
          <a:lstStyle/>
          <a:p>
            <a:pPr algn="ctr"/>
            <a:r>
              <a:rPr lang="bg-BG" sz="3200" dirty="0">
                <a:solidFill>
                  <a:srgbClr val="002060"/>
                </a:solidFill>
              </a:rPr>
              <a:t>Участия в конкурси и състезания:</a:t>
            </a:r>
            <a:br>
              <a:rPr lang="bg-BG" sz="3200" dirty="0">
                <a:solidFill>
                  <a:srgbClr val="002060"/>
                </a:solidFill>
              </a:rPr>
            </a:br>
            <a:endParaRPr lang="bg-BG" sz="3200" dirty="0">
              <a:solidFill>
                <a:srgbClr val="00206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534399" cy="3962400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1600" b="1" dirty="0"/>
              <a:t>Участие в </a:t>
            </a:r>
            <a:r>
              <a:rPr lang="ru-RU" sz="1600" b="1" dirty="0" err="1"/>
              <a:t>националното</a:t>
            </a:r>
            <a:r>
              <a:rPr lang="ru-RU" sz="1600" b="1" dirty="0"/>
              <a:t> </a:t>
            </a:r>
            <a:r>
              <a:rPr lang="ru-RU" sz="1600" b="1" dirty="0" err="1"/>
              <a:t>състезание</a:t>
            </a:r>
            <a:r>
              <a:rPr lang="ru-RU" sz="1600" b="1" dirty="0"/>
              <a:t> по </a:t>
            </a:r>
            <a:r>
              <a:rPr lang="ru-RU" sz="1600" b="1" dirty="0" err="1"/>
              <a:t>английски</a:t>
            </a:r>
            <a:r>
              <a:rPr lang="ru-RU" sz="1600" b="1" dirty="0"/>
              <a:t> език </a:t>
            </a:r>
            <a:r>
              <a:rPr lang="ru-RU" sz="1600" b="1" dirty="0" err="1"/>
              <a:t>организирано</a:t>
            </a:r>
            <a:r>
              <a:rPr lang="ru-RU" sz="1600" b="1" dirty="0"/>
              <a:t> от </a:t>
            </a:r>
            <a:r>
              <a:rPr lang="ru-RU" sz="1600" b="1" dirty="0" err="1"/>
              <a:t>Асоциацията</a:t>
            </a:r>
            <a:r>
              <a:rPr lang="ru-RU" sz="1600" b="1" dirty="0"/>
              <a:t> на Кембридж </a:t>
            </a:r>
            <a:r>
              <a:rPr lang="ru-RU" sz="1600" b="1" dirty="0" err="1"/>
              <a:t>училищата</a:t>
            </a:r>
            <a:r>
              <a:rPr lang="ru-RU" sz="1600" b="1" dirty="0"/>
              <a:t> в България.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b="1" i="0" dirty="0">
                <a:solidFill>
                  <a:srgbClr val="080809"/>
                </a:solidFill>
                <a:effectLst/>
              </a:rPr>
              <a:t>Участие в </a:t>
            </a:r>
            <a:r>
              <a:rPr lang="ru-RU" sz="1600" b="1" i="0" dirty="0" err="1">
                <a:solidFill>
                  <a:srgbClr val="080809"/>
                </a:solidFill>
                <a:effectLst/>
              </a:rPr>
              <a:t>национално</a:t>
            </a:r>
            <a:r>
              <a:rPr lang="ru-RU" sz="1600" b="1" i="0" dirty="0">
                <a:solidFill>
                  <a:srgbClr val="080809"/>
                </a:solidFill>
                <a:effectLst/>
              </a:rPr>
              <a:t> </a:t>
            </a:r>
            <a:r>
              <a:rPr lang="ru-RU" sz="1600" b="1" i="0" dirty="0" err="1">
                <a:solidFill>
                  <a:srgbClr val="080809"/>
                </a:solidFill>
                <a:effectLst/>
              </a:rPr>
              <a:t>интердисциплинарно</a:t>
            </a:r>
            <a:r>
              <a:rPr lang="ru-RU" sz="1600" b="1" i="0" dirty="0">
                <a:solidFill>
                  <a:srgbClr val="080809"/>
                </a:solidFill>
                <a:effectLst/>
              </a:rPr>
              <a:t> </a:t>
            </a:r>
            <a:r>
              <a:rPr lang="ru-RU" sz="1600" b="1" i="0" dirty="0" err="1">
                <a:solidFill>
                  <a:srgbClr val="080809"/>
                </a:solidFill>
                <a:effectLst/>
              </a:rPr>
              <a:t>състезание</a:t>
            </a:r>
            <a:r>
              <a:rPr lang="ru-RU" sz="1600" b="1" i="0" dirty="0">
                <a:solidFill>
                  <a:srgbClr val="080809"/>
                </a:solidFill>
                <a:effectLst/>
              </a:rPr>
              <a:t>, </a:t>
            </a:r>
            <a:r>
              <a:rPr lang="ru-RU" sz="1600" b="1" i="0" dirty="0" err="1">
                <a:solidFill>
                  <a:srgbClr val="080809"/>
                </a:solidFill>
                <a:effectLst/>
              </a:rPr>
              <a:t>организирано</a:t>
            </a:r>
            <a:r>
              <a:rPr lang="ru-RU" sz="1600" b="1" i="0" dirty="0">
                <a:solidFill>
                  <a:srgbClr val="080809"/>
                </a:solidFill>
                <a:effectLst/>
              </a:rPr>
              <a:t> от </a:t>
            </a:r>
            <a:r>
              <a:rPr lang="ru-RU" sz="1600" b="1" i="0" dirty="0" err="1">
                <a:solidFill>
                  <a:srgbClr val="080809"/>
                </a:solidFill>
                <a:effectLst/>
              </a:rPr>
              <a:t>Асоциацията</a:t>
            </a:r>
            <a:r>
              <a:rPr lang="ru-RU" sz="1600" b="1" i="0" dirty="0">
                <a:solidFill>
                  <a:srgbClr val="080809"/>
                </a:solidFill>
                <a:effectLst/>
              </a:rPr>
              <a:t> на </a:t>
            </a:r>
            <a:r>
              <a:rPr lang="ru-RU" sz="1600" b="1" i="0" dirty="0" err="1">
                <a:solidFill>
                  <a:srgbClr val="080809"/>
                </a:solidFill>
                <a:effectLst/>
              </a:rPr>
              <a:t>езиковите</a:t>
            </a:r>
            <a:r>
              <a:rPr lang="ru-RU" sz="1600" b="1" i="0" dirty="0">
                <a:solidFill>
                  <a:srgbClr val="080809"/>
                </a:solidFill>
                <a:effectLst/>
              </a:rPr>
              <a:t> училища в България </a:t>
            </a:r>
            <a:r>
              <a:rPr lang="ru-RU" sz="1600" b="1" i="0" dirty="0" err="1">
                <a:solidFill>
                  <a:srgbClr val="080809"/>
                </a:solidFill>
                <a:effectLst/>
              </a:rPr>
              <a:t>към</a:t>
            </a:r>
            <a:r>
              <a:rPr lang="ru-RU" sz="1600" b="1" i="0" dirty="0">
                <a:solidFill>
                  <a:srgbClr val="080809"/>
                </a:solidFill>
                <a:effectLst/>
              </a:rPr>
              <a:t> УНСС.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080809"/>
                </a:solidFill>
              </a:rPr>
              <a:t>Участие  в </a:t>
            </a:r>
            <a:r>
              <a:rPr lang="ru-RU" sz="1600" b="1" dirty="0" err="1">
                <a:solidFill>
                  <a:srgbClr val="080809"/>
                </a:solidFill>
              </a:rPr>
              <a:t>сътезание</a:t>
            </a:r>
            <a:r>
              <a:rPr lang="ru-RU" sz="1600" b="1" dirty="0">
                <a:solidFill>
                  <a:srgbClr val="080809"/>
                </a:solidFill>
              </a:rPr>
              <a:t> по </a:t>
            </a:r>
            <a:r>
              <a:rPr lang="ru-RU" sz="1600" b="1" dirty="0" err="1">
                <a:solidFill>
                  <a:srgbClr val="080809"/>
                </a:solidFill>
              </a:rPr>
              <a:t>немски</a:t>
            </a:r>
            <a:r>
              <a:rPr lang="ru-RU" sz="1600" b="1" dirty="0">
                <a:solidFill>
                  <a:srgbClr val="080809"/>
                </a:solidFill>
              </a:rPr>
              <a:t> език </a:t>
            </a:r>
            <a:r>
              <a:rPr lang="ru-RU" sz="1600" b="1" dirty="0" err="1">
                <a:solidFill>
                  <a:srgbClr val="080809"/>
                </a:solidFill>
              </a:rPr>
              <a:t>организирано</a:t>
            </a:r>
            <a:r>
              <a:rPr lang="ru-RU" sz="1600" b="1" dirty="0">
                <a:solidFill>
                  <a:srgbClr val="080809"/>
                </a:solidFill>
              </a:rPr>
              <a:t> от «</a:t>
            </a:r>
            <a:r>
              <a:rPr lang="bg-BG" sz="1600" b="1" dirty="0">
                <a:solidFill>
                  <a:srgbClr val="080809"/>
                </a:solidFill>
              </a:rPr>
              <a:t>КЛЕТ</a:t>
            </a:r>
            <a:r>
              <a:rPr lang="ru-RU" sz="1600" b="1" dirty="0">
                <a:solidFill>
                  <a:srgbClr val="080809"/>
                </a:solidFill>
              </a:rPr>
              <a:t> »</a:t>
            </a:r>
            <a:endParaRPr lang="ru-RU" sz="1600" b="1" i="0" dirty="0">
              <a:solidFill>
                <a:srgbClr val="080809"/>
              </a:solidFill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080809"/>
                </a:solidFill>
              </a:rPr>
              <a:t>Участие в </a:t>
            </a:r>
            <a:r>
              <a:rPr lang="ru-RU" sz="1600" b="1" dirty="0" err="1">
                <a:solidFill>
                  <a:srgbClr val="080809"/>
                </a:solidFill>
              </a:rPr>
              <a:t>литературни</a:t>
            </a:r>
            <a:r>
              <a:rPr lang="ru-RU" sz="1600" b="1" dirty="0">
                <a:solidFill>
                  <a:srgbClr val="080809"/>
                </a:solidFill>
              </a:rPr>
              <a:t> </a:t>
            </a:r>
            <a:r>
              <a:rPr lang="ru-RU" sz="1600" b="1" dirty="0" err="1">
                <a:solidFill>
                  <a:srgbClr val="080809"/>
                </a:solidFill>
              </a:rPr>
              <a:t>конкурси</a:t>
            </a:r>
            <a:r>
              <a:rPr lang="ru-RU" sz="1600" b="1" dirty="0">
                <a:solidFill>
                  <a:srgbClr val="080809"/>
                </a:solidFill>
              </a:rPr>
              <a:t>- «Петя </a:t>
            </a:r>
            <a:r>
              <a:rPr lang="ru-RU" sz="1600" b="1" dirty="0" err="1">
                <a:solidFill>
                  <a:srgbClr val="080809"/>
                </a:solidFill>
              </a:rPr>
              <a:t>Дубарова</a:t>
            </a:r>
            <a:r>
              <a:rPr lang="ru-RU" sz="1600" b="1" dirty="0">
                <a:solidFill>
                  <a:srgbClr val="080809"/>
                </a:solidFill>
              </a:rPr>
              <a:t>» , «</a:t>
            </a:r>
            <a:r>
              <a:rPr lang="ru-RU" sz="1600" b="1" dirty="0" err="1">
                <a:solidFill>
                  <a:srgbClr val="080809"/>
                </a:solidFill>
              </a:rPr>
              <a:t>Живеем</a:t>
            </a:r>
            <a:r>
              <a:rPr lang="ru-RU" sz="1600" b="1" dirty="0">
                <a:solidFill>
                  <a:srgbClr val="080809"/>
                </a:solidFill>
              </a:rPr>
              <a:t> в </a:t>
            </a:r>
            <a:r>
              <a:rPr lang="ru-RU" sz="1600" b="1" dirty="0" err="1">
                <a:solidFill>
                  <a:srgbClr val="080809"/>
                </a:solidFill>
              </a:rPr>
              <a:t>Земята</a:t>
            </a:r>
            <a:r>
              <a:rPr lang="ru-RU" sz="1600" b="1" dirty="0">
                <a:solidFill>
                  <a:srgbClr val="080809"/>
                </a:solidFill>
              </a:rPr>
              <a:t> на Ботев», «Корени на </a:t>
            </a:r>
            <a:r>
              <a:rPr lang="ru-RU" sz="1600" b="1" dirty="0" err="1">
                <a:solidFill>
                  <a:srgbClr val="080809"/>
                </a:solidFill>
              </a:rPr>
              <a:t>родолюбието</a:t>
            </a:r>
            <a:r>
              <a:rPr lang="ru-RU" sz="1600" b="1" dirty="0">
                <a:solidFill>
                  <a:srgbClr val="080809"/>
                </a:solidFill>
              </a:rPr>
              <a:t>» , «</a:t>
            </a:r>
            <a:r>
              <a:rPr lang="ru-RU" sz="1600" b="1" dirty="0" err="1">
                <a:solidFill>
                  <a:srgbClr val="080809"/>
                </a:solidFill>
              </a:rPr>
              <a:t>Словото</a:t>
            </a:r>
            <a:r>
              <a:rPr lang="ru-RU" sz="1600" b="1" dirty="0">
                <a:solidFill>
                  <a:srgbClr val="080809"/>
                </a:solidFill>
              </a:rPr>
              <a:t>, </a:t>
            </a:r>
            <a:r>
              <a:rPr lang="ru-RU" sz="1600" b="1" dirty="0" err="1">
                <a:solidFill>
                  <a:srgbClr val="080809"/>
                </a:solidFill>
              </a:rPr>
              <a:t>което</a:t>
            </a:r>
            <a:r>
              <a:rPr lang="ru-RU" sz="1600" b="1" dirty="0">
                <a:solidFill>
                  <a:srgbClr val="080809"/>
                </a:solidFill>
              </a:rPr>
              <a:t> </a:t>
            </a:r>
            <a:r>
              <a:rPr lang="ru-RU" sz="1600" b="1" dirty="0" err="1">
                <a:solidFill>
                  <a:srgbClr val="080809"/>
                </a:solidFill>
              </a:rPr>
              <a:t>търси</a:t>
            </a:r>
            <a:r>
              <a:rPr lang="ru-RU" sz="1600" b="1" dirty="0">
                <a:solidFill>
                  <a:srgbClr val="080809"/>
                </a:solidFill>
              </a:rPr>
              <a:t> дом».</a:t>
            </a:r>
          </a:p>
          <a:p>
            <a:pPr>
              <a:buFont typeface="Arial" panose="020B0604020202020204" pitchFamily="34" charset="0"/>
              <a:buChar char="•"/>
            </a:pPr>
            <a:endParaRPr lang="ru-RU" sz="1600" b="1" i="0" dirty="0">
              <a:solidFill>
                <a:srgbClr val="080809"/>
              </a:solidFill>
              <a:effectLst/>
            </a:endParaRPr>
          </a:p>
          <a:p>
            <a:pPr marL="0" indent="0">
              <a:buNone/>
            </a:pPr>
            <a:endParaRPr lang="ru-RU" sz="1600" b="1" i="0" dirty="0">
              <a:solidFill>
                <a:srgbClr val="080809"/>
              </a:solidFill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endParaRPr lang="ru-RU" sz="1600" b="1" i="0" dirty="0">
              <a:solidFill>
                <a:srgbClr val="080809"/>
              </a:solidFill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endParaRPr lang="ru-RU" sz="1600" b="1" dirty="0"/>
          </a:p>
          <a:p>
            <a:pPr>
              <a:buFont typeface="Arial" panose="020B0604020202020204" pitchFamily="34" charset="0"/>
              <a:buChar char="•"/>
            </a:pPr>
            <a:endParaRPr lang="ru-RU" sz="1600" b="1" dirty="0"/>
          </a:p>
          <a:p>
            <a:pPr>
              <a:buFont typeface="Arial" panose="020B0604020202020204" pitchFamily="34" charset="0"/>
              <a:buChar char="•"/>
            </a:pPr>
            <a:endParaRPr lang="ru-RU" sz="1600" b="1" dirty="0"/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AA8A8027-74BC-4CDA-AEBF-78EB721AF1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3505200"/>
            <a:ext cx="90678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79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54052074-58E0-98C1-EDDA-448CE683C3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808462"/>
            <a:ext cx="8077200" cy="353302"/>
          </a:xfrm>
        </p:spPr>
        <p:txBody>
          <a:bodyPr/>
          <a:lstStyle/>
          <a:p>
            <a:r>
              <a:rPr lang="bg-BG" sz="2800" dirty="0">
                <a:solidFill>
                  <a:srgbClr val="002060"/>
                </a:solidFill>
              </a:rPr>
              <a:t>Участия в конкурси и състезания</a:t>
            </a:r>
            <a:endParaRPr lang="bg-BG" sz="2800" dirty="0"/>
          </a:p>
        </p:txBody>
      </p:sp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id="{754FF166-5F57-C466-F42C-8A5318333CB9}"/>
              </a:ext>
            </a:extLst>
          </p:cNvPr>
          <p:cNvSpPr>
            <a:spLocks noGrp="1"/>
          </p:cNvSpPr>
          <p:nvPr>
            <p:ph type="subTitle" idx="4"/>
          </p:nvPr>
        </p:nvSpPr>
        <p:spPr>
          <a:xfrm>
            <a:off x="455745" y="1219200"/>
            <a:ext cx="3886200" cy="6591292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ru-RU" b="0" i="0" dirty="0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 </a:t>
            </a:r>
            <a:r>
              <a:rPr lang="ru-RU" sz="1800" dirty="0">
                <a:solidFill>
                  <a:srgbClr val="080809"/>
                </a:solidFill>
              </a:rPr>
              <a:t>Участие в конкурса «Коледа е </a:t>
            </a:r>
            <a:r>
              <a:rPr lang="ru-RU" sz="1800" dirty="0" err="1">
                <a:solidFill>
                  <a:srgbClr val="080809"/>
                </a:solidFill>
              </a:rPr>
              <a:t>стават</a:t>
            </a:r>
            <a:r>
              <a:rPr lang="ru-RU" sz="1800" dirty="0">
                <a:solidFill>
                  <a:srgbClr val="080809"/>
                </a:solidFill>
              </a:rPr>
              <a:t> чудеса»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bg-BG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Участие в конкурса „В страната на Справедливостта“: Литературно творчество 1. Място Андреа Мирославова Йорданова  ; 2 място Анна Тонева </a:t>
            </a:r>
            <a:r>
              <a:rPr lang="bg-BG" sz="18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Ливадийска</a:t>
            </a:r>
            <a:r>
              <a:rPr lang="bg-BG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; 3 то място  Калоян Канев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bg-BG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Участие в </a:t>
            </a:r>
            <a:r>
              <a:rPr lang="en-US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III</a:t>
            </a:r>
            <a:r>
              <a:rPr lang="bg-BG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Международен ученически конкурс за късометражен филм на испански език. Александър Борисов, Борис Петров, Йоан Христов, Калоян Янев , Кирил </a:t>
            </a:r>
            <a:r>
              <a:rPr lang="bg-BG" sz="18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Шопкински</a:t>
            </a:r>
            <a:r>
              <a:rPr lang="bg-BG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Михаил Георгиев и Никола Зарев. Конкурса е организиран от отдел „Образование „ към </a:t>
            </a:r>
            <a:r>
              <a:rPr lang="bg-BG" sz="18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посолстовото</a:t>
            </a:r>
            <a:r>
              <a:rPr lang="bg-BG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на Испания в България.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buFont typeface="Wingdings" panose="05000000000000000000" pitchFamily="2" charset="2"/>
              <a:buChar char="§"/>
            </a:pPr>
            <a:endParaRPr lang="bg-BG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bg-BG" b="1" dirty="0"/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7D8CACDC-FEEB-4D41-99BE-2108DB6C7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1219200"/>
            <a:ext cx="441960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026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07A283-36CD-A086-0AAE-8489B95AEE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71E5BE32-F853-54E0-D18A-93CDFF3C97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808462"/>
            <a:ext cx="8077200" cy="353302"/>
          </a:xfrm>
        </p:spPr>
        <p:txBody>
          <a:bodyPr/>
          <a:lstStyle/>
          <a:p>
            <a:r>
              <a:rPr lang="bg-BG" sz="2800" dirty="0">
                <a:solidFill>
                  <a:srgbClr val="002060"/>
                </a:solidFill>
              </a:rPr>
              <a:t>Участия в конкурси и състезания</a:t>
            </a:r>
            <a:endParaRPr lang="bg-BG" sz="2800" dirty="0"/>
          </a:p>
        </p:txBody>
      </p:sp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id="{89DE7CA8-3A34-875C-8AC5-980AE2479D80}"/>
              </a:ext>
            </a:extLst>
          </p:cNvPr>
          <p:cNvSpPr>
            <a:spLocks noGrp="1"/>
          </p:cNvSpPr>
          <p:nvPr>
            <p:ph type="subTitle" idx="4"/>
          </p:nvPr>
        </p:nvSpPr>
        <p:spPr>
          <a:xfrm>
            <a:off x="457200" y="1219201"/>
            <a:ext cx="4953000" cy="4983928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bg-B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Отличен с първо място клип на клубовете по английски и немски език. „ Малка история с голяма истина „ организиран от община Кюстендил в рамките на кампанията за безопасен интернет.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bg-B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Първо място на национален конкурс по испански език. Александър Борисов от 12а с първо място във втора възрастова група на Националния конкурс за проза и поезия на испански език.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bg-B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Отбора на училището по електронен спорт постигна отлични резултати в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School Esports League(SEL Bulgaria)</a:t>
            </a:r>
            <a:r>
              <a:rPr lang="bg-B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национална училищна </a:t>
            </a:r>
            <a:r>
              <a:rPr lang="bg-BG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еспорт</a:t>
            </a:r>
            <a:r>
              <a:rPr lang="bg-B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лига. Класирани на 5- то място . Това им осигурява участие в първа дивизия на турнира за следващия етап.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bg-BG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bg-BG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E6C826FB-6393-43B4-8F05-E154D7E75D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862" y="1166429"/>
            <a:ext cx="2987040" cy="2262571"/>
          </a:xfrm>
          <a:prstGeom prst="rect">
            <a:avLst/>
          </a:prstGeom>
        </p:spPr>
      </p:pic>
      <p:pic>
        <p:nvPicPr>
          <p:cNvPr id="7" name="Картина 6">
            <a:extLst>
              <a:ext uri="{FF2B5EF4-FFF2-40B4-BE49-F238E27FC236}">
                <a16:creationId xmlns:a16="http://schemas.microsoft.com/office/drawing/2014/main" id="{C01F92F4-DDE5-4141-A6D0-5C0654819F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862" y="3520769"/>
            <a:ext cx="2987040" cy="204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533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FC90FA-67CD-BCE7-711E-AF94956E2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CF87D585-816D-FAA5-5C9E-0B7D936AFA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808462"/>
            <a:ext cx="8077200" cy="353302"/>
          </a:xfrm>
        </p:spPr>
        <p:txBody>
          <a:bodyPr/>
          <a:lstStyle/>
          <a:p>
            <a:r>
              <a:rPr lang="bg-BG" sz="2800" dirty="0">
                <a:solidFill>
                  <a:srgbClr val="002060"/>
                </a:solidFill>
              </a:rPr>
              <a:t>Участия в конкурси и състезания</a:t>
            </a:r>
            <a:endParaRPr lang="bg-BG" sz="2800" dirty="0"/>
          </a:p>
        </p:txBody>
      </p:sp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id="{72C4A100-1A8D-D271-019C-409E100E4AD1}"/>
              </a:ext>
            </a:extLst>
          </p:cNvPr>
          <p:cNvSpPr>
            <a:spLocks noGrp="1"/>
          </p:cNvSpPr>
          <p:nvPr>
            <p:ph type="subTitle" idx="4"/>
          </p:nvPr>
        </p:nvSpPr>
        <p:spPr>
          <a:xfrm>
            <a:off x="457200" y="1219201"/>
            <a:ext cx="3886200" cy="4305794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1800" dirty="0" err="1">
                <a:solidFill>
                  <a:srgbClr val="080809"/>
                </a:solidFill>
                <a:latin typeface="+mj-lt"/>
              </a:rPr>
              <a:t>Първо</a:t>
            </a:r>
            <a:r>
              <a:rPr lang="ru-RU" sz="1800" dirty="0">
                <a:solidFill>
                  <a:srgbClr val="080809"/>
                </a:solidFill>
                <a:latin typeface="+mj-lt"/>
              </a:rPr>
              <a:t> </a:t>
            </a:r>
            <a:r>
              <a:rPr lang="ru-RU" sz="1800" dirty="0" err="1">
                <a:solidFill>
                  <a:srgbClr val="080809"/>
                </a:solidFill>
                <a:latin typeface="+mj-lt"/>
              </a:rPr>
              <a:t>място</a:t>
            </a:r>
            <a:r>
              <a:rPr lang="ru-RU" sz="1800" dirty="0">
                <a:solidFill>
                  <a:srgbClr val="080809"/>
                </a:solidFill>
                <a:latin typeface="+mj-lt"/>
              </a:rPr>
              <a:t> в </a:t>
            </a:r>
            <a:r>
              <a:rPr lang="ru-RU" sz="1800" dirty="0" err="1">
                <a:solidFill>
                  <a:srgbClr val="080809"/>
                </a:solidFill>
                <a:latin typeface="+mj-lt"/>
              </a:rPr>
              <a:t>ученическите</a:t>
            </a:r>
            <a:r>
              <a:rPr lang="ru-RU" sz="1800" dirty="0">
                <a:solidFill>
                  <a:srgbClr val="080809"/>
                </a:solidFill>
                <a:latin typeface="+mj-lt"/>
              </a:rPr>
              <a:t> </a:t>
            </a:r>
            <a:r>
              <a:rPr lang="ru-RU" sz="1800" dirty="0" err="1">
                <a:solidFill>
                  <a:srgbClr val="080809"/>
                </a:solidFill>
                <a:latin typeface="+mj-lt"/>
              </a:rPr>
              <a:t>спортни</a:t>
            </a:r>
            <a:r>
              <a:rPr lang="ru-RU" sz="1800" dirty="0">
                <a:solidFill>
                  <a:srgbClr val="080809"/>
                </a:solidFill>
                <a:latin typeface="+mj-lt"/>
              </a:rPr>
              <a:t> </a:t>
            </a:r>
            <a:r>
              <a:rPr lang="ru-RU" sz="1800" dirty="0" err="1">
                <a:solidFill>
                  <a:srgbClr val="080809"/>
                </a:solidFill>
                <a:latin typeface="+mj-lt"/>
              </a:rPr>
              <a:t>игри</a:t>
            </a:r>
            <a:r>
              <a:rPr lang="ru-RU" sz="1800" dirty="0">
                <a:solidFill>
                  <a:srgbClr val="080809"/>
                </a:solidFill>
                <a:latin typeface="+mj-lt"/>
              </a:rPr>
              <a:t> по баскетбол юноши 8-10 </a:t>
            </a:r>
            <a:r>
              <a:rPr lang="ru-RU" sz="1800" dirty="0" err="1">
                <a:solidFill>
                  <a:srgbClr val="080809"/>
                </a:solidFill>
                <a:latin typeface="+mj-lt"/>
              </a:rPr>
              <a:t>клас</a:t>
            </a:r>
            <a:r>
              <a:rPr lang="ru-RU" sz="1800" dirty="0">
                <a:solidFill>
                  <a:srgbClr val="080809"/>
                </a:solidFill>
                <a:latin typeface="+mj-lt"/>
              </a:rPr>
              <a:t> в </a:t>
            </a:r>
            <a:r>
              <a:rPr lang="ru-RU" sz="1800" dirty="0" err="1">
                <a:solidFill>
                  <a:srgbClr val="080809"/>
                </a:solidFill>
                <a:latin typeface="+mj-lt"/>
              </a:rPr>
              <a:t>област</a:t>
            </a:r>
            <a:r>
              <a:rPr lang="ru-RU" sz="1800" dirty="0">
                <a:solidFill>
                  <a:srgbClr val="080809"/>
                </a:solidFill>
                <a:latin typeface="+mj-lt"/>
              </a:rPr>
              <a:t> Кюстендил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1800" b="0" i="0" dirty="0" err="1">
                <a:solidFill>
                  <a:srgbClr val="080809"/>
                </a:solidFill>
                <a:effectLst/>
                <a:latin typeface="+mj-lt"/>
              </a:rPr>
              <a:t>Първо</a:t>
            </a:r>
            <a:r>
              <a:rPr lang="ru-RU" sz="1800" b="0" i="0" dirty="0">
                <a:solidFill>
                  <a:srgbClr val="080809"/>
                </a:solidFill>
                <a:effectLst/>
                <a:latin typeface="+mj-lt"/>
              </a:rPr>
              <a:t> </a:t>
            </a:r>
            <a:r>
              <a:rPr lang="ru-RU" sz="1800" b="0" i="0" dirty="0" err="1">
                <a:solidFill>
                  <a:srgbClr val="080809"/>
                </a:solidFill>
                <a:effectLst/>
                <a:latin typeface="+mj-lt"/>
              </a:rPr>
              <a:t>място</a:t>
            </a:r>
            <a:r>
              <a:rPr lang="ru-RU" sz="1800" b="0" i="0" dirty="0">
                <a:solidFill>
                  <a:srgbClr val="080809"/>
                </a:solidFill>
                <a:effectLst/>
                <a:latin typeface="+mj-lt"/>
              </a:rPr>
              <a:t> в </a:t>
            </a:r>
            <a:r>
              <a:rPr lang="ru-RU" sz="1800" b="0" i="0" dirty="0" err="1">
                <a:solidFill>
                  <a:srgbClr val="080809"/>
                </a:solidFill>
                <a:effectLst/>
                <a:latin typeface="+mj-lt"/>
              </a:rPr>
              <a:t>ученическите</a:t>
            </a:r>
            <a:r>
              <a:rPr lang="ru-RU" sz="1800" b="0" i="0" dirty="0">
                <a:solidFill>
                  <a:srgbClr val="080809"/>
                </a:solidFill>
                <a:effectLst/>
                <a:latin typeface="+mj-lt"/>
              </a:rPr>
              <a:t> </a:t>
            </a:r>
            <a:r>
              <a:rPr lang="ru-RU" sz="1800" b="0" i="0" dirty="0" err="1">
                <a:solidFill>
                  <a:srgbClr val="080809"/>
                </a:solidFill>
                <a:effectLst/>
                <a:latin typeface="+mj-lt"/>
              </a:rPr>
              <a:t>спортни</a:t>
            </a:r>
            <a:r>
              <a:rPr lang="ru-RU" sz="1800" b="0" i="0" dirty="0">
                <a:solidFill>
                  <a:srgbClr val="080809"/>
                </a:solidFill>
                <a:effectLst/>
                <a:latin typeface="+mj-lt"/>
              </a:rPr>
              <a:t> </a:t>
            </a:r>
            <a:r>
              <a:rPr lang="ru-RU" sz="1800" b="0" i="0" dirty="0" err="1">
                <a:solidFill>
                  <a:srgbClr val="080809"/>
                </a:solidFill>
                <a:effectLst/>
                <a:latin typeface="+mj-lt"/>
              </a:rPr>
              <a:t>игри</a:t>
            </a:r>
            <a:r>
              <a:rPr lang="ru-RU" sz="1800" b="0" i="0" dirty="0">
                <a:solidFill>
                  <a:srgbClr val="080809"/>
                </a:solidFill>
                <a:effectLst/>
                <a:latin typeface="+mj-lt"/>
              </a:rPr>
              <a:t> по волейбол юноши 11-12 </a:t>
            </a:r>
            <a:r>
              <a:rPr lang="ru-RU" sz="1800" b="0" i="0" dirty="0" err="1">
                <a:solidFill>
                  <a:srgbClr val="080809"/>
                </a:solidFill>
                <a:effectLst/>
                <a:latin typeface="+mj-lt"/>
              </a:rPr>
              <a:t>клас</a:t>
            </a:r>
            <a:endParaRPr lang="ru-RU" sz="1800" b="0" i="0" dirty="0">
              <a:solidFill>
                <a:srgbClr val="080809"/>
              </a:solidFill>
              <a:effectLst/>
              <a:latin typeface="+mj-lt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bg-BG" sz="18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bg-BG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частие на турнира по дебати на фондация „ БЕСТ“ „.Класирани четирима ученици за националните финали през месец април. Ния Илиева , Калоян Ангелов , Мира Добрева и Даяна – Мария Кирилова. Даяна -Мария Кирилова се класира на шесто място в категория „ Оригинална оратория“ сред 58 участници. </a:t>
            </a:r>
            <a:endParaRPr lang="ru-RU" b="0" i="0" dirty="0">
              <a:solidFill>
                <a:srgbClr val="080809"/>
              </a:solidFill>
              <a:effectLst/>
              <a:latin typeface="+mj-lt"/>
            </a:endParaRPr>
          </a:p>
          <a:p>
            <a:pPr>
              <a:buFont typeface="Wingdings" panose="05000000000000000000" pitchFamily="2" charset="2"/>
              <a:buChar char="§"/>
            </a:pPr>
            <a:endParaRPr lang="ru-RU" b="0" i="0" dirty="0">
              <a:solidFill>
                <a:srgbClr val="080809"/>
              </a:solidFill>
              <a:effectLst/>
            </a:endParaRPr>
          </a:p>
        </p:txBody>
      </p:sp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B378B878-2B6E-4DAC-8847-E191FCD783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1219201"/>
            <a:ext cx="3283812" cy="2468138"/>
          </a:xfrm>
          <a:prstGeom prst="rect">
            <a:avLst/>
          </a:prstGeom>
        </p:spPr>
      </p:pic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17C95650-065B-496E-87B7-F31EC27E3A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130" y="3744776"/>
            <a:ext cx="3283811" cy="261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0361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лавие 6">
            <a:extLst>
              <a:ext uri="{FF2B5EF4-FFF2-40B4-BE49-F238E27FC236}">
                <a16:creationId xmlns:a16="http://schemas.microsoft.com/office/drawing/2014/main" id="{4446351B-79F5-03A2-74BA-FB723E10C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sz="3600" dirty="0"/>
              <a:t>Иновативно училище</a:t>
            </a:r>
          </a:p>
        </p:txBody>
      </p:sp>
      <p:sp>
        <p:nvSpPr>
          <p:cNvPr id="8" name="Текстов контейнер 7">
            <a:extLst>
              <a:ext uri="{FF2B5EF4-FFF2-40B4-BE49-F238E27FC236}">
                <a16:creationId xmlns:a16="http://schemas.microsoft.com/office/drawing/2014/main" id="{7B3470F4-B73C-8A3A-111D-C24E168289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8096" y="1524000"/>
            <a:ext cx="3566160" cy="2362200"/>
          </a:xfrm>
        </p:spPr>
        <p:txBody>
          <a:bodyPr>
            <a:normAutofit/>
          </a:bodyPr>
          <a:lstStyle/>
          <a:p>
            <a:r>
              <a:rPr lang="ru-RU" b="1" i="0" dirty="0" err="1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Учениците</a:t>
            </a:r>
            <a:r>
              <a:rPr lang="ru-RU" b="1" i="0" dirty="0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  от 11 и 12 </a:t>
            </a:r>
            <a:r>
              <a:rPr lang="ru-RU" b="1" i="0" dirty="0" err="1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клас</a:t>
            </a:r>
            <a:r>
              <a:rPr lang="ru-RU" b="1" i="0" dirty="0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 на  ЕГ „Д-р Петър Берон“,  </a:t>
            </a:r>
            <a:r>
              <a:rPr lang="ru-RU" b="1" i="0" dirty="0" err="1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работят</a:t>
            </a:r>
            <a:r>
              <a:rPr lang="ru-RU" b="1" i="0" dirty="0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 по проект „</a:t>
            </a:r>
            <a:r>
              <a:rPr lang="ru-RU" b="1" i="0" dirty="0" err="1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Езиковите</a:t>
            </a:r>
            <a:r>
              <a:rPr lang="ru-RU" b="1" i="0" dirty="0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 </a:t>
            </a:r>
            <a:r>
              <a:rPr lang="ru-RU" b="1" i="0" dirty="0" err="1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професии</a:t>
            </a:r>
            <a:r>
              <a:rPr lang="ru-RU" b="1" i="0" dirty="0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 в </a:t>
            </a:r>
            <a:r>
              <a:rPr lang="ru-RU" b="1" i="0" dirty="0" err="1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реалния</a:t>
            </a:r>
            <a:r>
              <a:rPr lang="ru-RU" b="1" i="0" dirty="0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 свят“ по НП „</a:t>
            </a:r>
            <a:r>
              <a:rPr lang="ru-RU" b="1" i="0" dirty="0" err="1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Иновативно</a:t>
            </a:r>
            <a:r>
              <a:rPr lang="ru-RU" b="1" i="0" dirty="0">
                <a:solidFill>
                  <a:srgbClr val="080809"/>
                </a:solidFill>
                <a:effectLst/>
                <a:latin typeface="Segoe UI Historic" panose="020B0502040204020203" pitchFamily="34" charset="0"/>
              </a:rPr>
              <a:t> училище“.</a:t>
            </a:r>
            <a:endParaRPr lang="bg-BG" b="1" dirty="0"/>
          </a:p>
        </p:txBody>
      </p:sp>
      <p:pic>
        <p:nvPicPr>
          <p:cNvPr id="9" name="Контейнер за съдържание 8">
            <a:extLst>
              <a:ext uri="{FF2B5EF4-FFF2-40B4-BE49-F238E27FC236}">
                <a16:creationId xmlns:a16="http://schemas.microsoft.com/office/drawing/2014/main" id="{F06D892F-89D0-49CD-BA88-D99A9FDD6DE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731" y="3733800"/>
            <a:ext cx="3565525" cy="2343725"/>
          </a:xfrm>
        </p:spPr>
      </p:pic>
      <p:pic>
        <p:nvPicPr>
          <p:cNvPr id="12" name="Картина 11">
            <a:extLst>
              <a:ext uri="{FF2B5EF4-FFF2-40B4-BE49-F238E27FC236}">
                <a16:creationId xmlns:a16="http://schemas.microsoft.com/office/drawing/2014/main" id="{8607F6E5-DB35-4981-8368-D1806DBF6C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135" y="3733801"/>
            <a:ext cx="3851066" cy="2438400"/>
          </a:xfrm>
          <a:prstGeom prst="rect">
            <a:avLst/>
          </a:prstGeom>
        </p:spPr>
      </p:pic>
      <p:pic>
        <p:nvPicPr>
          <p:cNvPr id="16" name="Картина 15">
            <a:extLst>
              <a:ext uri="{FF2B5EF4-FFF2-40B4-BE49-F238E27FC236}">
                <a16:creationId xmlns:a16="http://schemas.microsoft.com/office/drawing/2014/main" id="{456EF40B-BF0B-40E0-B6B4-A40B3795EB8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796" y="1524000"/>
            <a:ext cx="3851066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4207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5591505" cy="7097733"/>
          </a:xfrm>
        </p:spPr>
        <p:txBody>
          <a:bodyPr>
            <a:normAutofit/>
          </a:bodyPr>
          <a:lstStyle/>
          <a:p>
            <a:pPr algn="l"/>
            <a:r>
              <a:rPr lang="bg-BG" dirty="0">
                <a:solidFill>
                  <a:srgbClr val="002060"/>
                </a:solidFill>
              </a:rPr>
              <a:t> </a:t>
            </a:r>
            <a:r>
              <a:rPr lang="bg-BG" sz="2400" b="1" dirty="0">
                <a:solidFill>
                  <a:srgbClr val="002060"/>
                </a:solidFill>
              </a:rPr>
              <a:t>УЧАСТИЕ В ПРОЕКТИ</a:t>
            </a:r>
          </a:p>
          <a:p>
            <a:pPr algn="l"/>
            <a:endParaRPr lang="bg-BG" sz="2400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1800" b="0" i="0" dirty="0">
                <a:solidFill>
                  <a:srgbClr val="080809"/>
                </a:solidFill>
                <a:effectLst/>
                <a:latin typeface="+mj-lt"/>
              </a:rPr>
              <a:t>Участие в проект Power Up! на WWF България по </a:t>
            </a:r>
            <a:r>
              <a:rPr lang="ru-RU" sz="1800" b="0" i="0" dirty="0" err="1">
                <a:solidFill>
                  <a:srgbClr val="080809"/>
                </a:solidFill>
                <a:effectLst/>
                <a:latin typeface="+mj-lt"/>
              </a:rPr>
              <a:t>програма</a:t>
            </a:r>
            <a:r>
              <a:rPr lang="ru-RU" sz="1800" b="0" i="0" dirty="0">
                <a:solidFill>
                  <a:srgbClr val="080809"/>
                </a:solidFill>
                <a:effectLst/>
                <a:latin typeface="+mj-lt"/>
              </a:rPr>
              <a:t> CERV </a:t>
            </a:r>
            <a:r>
              <a:rPr lang="ru-RU" sz="1800" b="0" i="0" dirty="0" err="1">
                <a:solidFill>
                  <a:srgbClr val="080809"/>
                </a:solidFill>
                <a:effectLst/>
                <a:latin typeface="+mj-lt"/>
              </a:rPr>
              <a:t>към</a:t>
            </a:r>
            <a:r>
              <a:rPr lang="ru-RU" sz="1800" b="0" i="0" dirty="0">
                <a:solidFill>
                  <a:srgbClr val="080809"/>
                </a:solidFill>
                <a:effectLst/>
                <a:latin typeface="+mj-lt"/>
              </a:rPr>
              <a:t> </a:t>
            </a:r>
            <a:r>
              <a:rPr lang="ru-RU" sz="1800" b="0" i="0" dirty="0" err="1">
                <a:solidFill>
                  <a:srgbClr val="080809"/>
                </a:solidFill>
                <a:effectLst/>
                <a:latin typeface="+mj-lt"/>
              </a:rPr>
              <a:t>Европейската</a:t>
            </a:r>
            <a:r>
              <a:rPr lang="ru-RU" sz="1800" b="0" i="0" dirty="0">
                <a:solidFill>
                  <a:srgbClr val="080809"/>
                </a:solidFill>
                <a:effectLst/>
                <a:latin typeface="+mj-lt"/>
              </a:rPr>
              <a:t> </a:t>
            </a:r>
            <a:r>
              <a:rPr lang="ru-RU" sz="1800" b="0" i="0" dirty="0" err="1">
                <a:solidFill>
                  <a:srgbClr val="080809"/>
                </a:solidFill>
                <a:effectLst/>
                <a:latin typeface="+mj-lt"/>
              </a:rPr>
              <a:t>агенция</a:t>
            </a:r>
            <a:r>
              <a:rPr lang="ru-RU" sz="1800" b="0" i="0" dirty="0">
                <a:solidFill>
                  <a:srgbClr val="080809"/>
                </a:solidFill>
                <a:effectLst/>
                <a:latin typeface="+mj-lt"/>
              </a:rPr>
              <a:t> за образование и </a:t>
            </a:r>
            <a:r>
              <a:rPr lang="ru-RU" sz="1800" b="0" i="0" dirty="0" err="1">
                <a:solidFill>
                  <a:srgbClr val="080809"/>
                </a:solidFill>
                <a:effectLst/>
                <a:latin typeface="+mj-lt"/>
              </a:rPr>
              <a:t>култура</a:t>
            </a:r>
            <a:r>
              <a:rPr lang="ru-RU" sz="1800" b="0" i="0" dirty="0">
                <a:solidFill>
                  <a:srgbClr val="080809"/>
                </a:solidFill>
                <a:effectLst/>
                <a:latin typeface="+mj-lt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1800" dirty="0">
                <a:solidFill>
                  <a:srgbClr val="080809"/>
                </a:solidFill>
                <a:latin typeface="+mj-lt"/>
              </a:rPr>
              <a:t>Участие  на </a:t>
            </a:r>
            <a:r>
              <a:rPr lang="ru-RU" sz="1800" dirty="0" err="1">
                <a:solidFill>
                  <a:srgbClr val="080809"/>
                </a:solidFill>
                <a:latin typeface="+mj-lt"/>
              </a:rPr>
              <a:t>ученици</a:t>
            </a:r>
            <a:r>
              <a:rPr lang="ru-RU" sz="1800" dirty="0">
                <a:solidFill>
                  <a:srgbClr val="080809"/>
                </a:solidFill>
                <a:latin typeface="+mj-lt"/>
              </a:rPr>
              <a:t> по </a:t>
            </a:r>
            <a:r>
              <a:rPr lang="ru-RU" sz="1800" dirty="0" err="1">
                <a:solidFill>
                  <a:srgbClr val="080809"/>
                </a:solidFill>
                <a:latin typeface="+mj-lt"/>
              </a:rPr>
              <a:t>програма</a:t>
            </a:r>
            <a:r>
              <a:rPr lang="ru-RU" sz="1800" dirty="0">
                <a:solidFill>
                  <a:srgbClr val="080809"/>
                </a:solidFill>
                <a:latin typeface="+mj-lt"/>
              </a:rPr>
              <a:t>  </a:t>
            </a:r>
            <a:r>
              <a:rPr lang="ru-RU" sz="1800" dirty="0" err="1">
                <a:solidFill>
                  <a:srgbClr val="080809"/>
                </a:solidFill>
                <a:latin typeface="+mj-lt"/>
              </a:rPr>
              <a:t>Еразъм</a:t>
            </a:r>
            <a:r>
              <a:rPr lang="ru-RU" sz="1800" dirty="0">
                <a:solidFill>
                  <a:srgbClr val="080809"/>
                </a:solidFill>
                <a:latin typeface="+mj-lt"/>
              </a:rPr>
              <a:t> 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bg-B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 в четиридневен  семинар организиран от младежки център Кюстендил заедно  на теми „ Държавна власт, отговорни институции и правна уредба“ и „ Местна власт отговорни звена и институции и правна уредба“.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bg-B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Учениците Борис Петров и Калоян Канев  представят училището във финалната дискусия от образователния проект на Окръжен съд -Кюстендил и немската организация „Харта 22“ – „Свободата да знаеш“</a:t>
            </a:r>
          </a:p>
          <a:p>
            <a:pPr>
              <a:buFont typeface="Wingdings" panose="05000000000000000000" pitchFamily="2" charset="2"/>
              <a:buChar char="§"/>
            </a:pPr>
            <a:endParaRPr lang="ru-RU" sz="1400" b="0" i="0" dirty="0">
              <a:solidFill>
                <a:srgbClr val="080809"/>
              </a:solidFill>
              <a:effectLst/>
              <a:latin typeface="Segoe UI Historic" panose="020B0502040204020203" pitchFamily="34" charset="0"/>
            </a:endParaRPr>
          </a:p>
          <a:p>
            <a:pPr marL="0" indent="0">
              <a:buNone/>
            </a:pPr>
            <a:endParaRPr lang="ru-RU" sz="1400" dirty="0">
              <a:solidFill>
                <a:srgbClr val="080809"/>
              </a:solidFill>
            </a:endParaRPr>
          </a:p>
          <a:p>
            <a:pPr marL="0" indent="0">
              <a:buNone/>
            </a:pPr>
            <a:endParaRPr lang="ru-RU" sz="1400" dirty="0">
              <a:solidFill>
                <a:srgbClr val="080809"/>
              </a:solidFill>
            </a:endParaRPr>
          </a:p>
          <a:p>
            <a:pPr marL="0" indent="0">
              <a:buNone/>
            </a:pPr>
            <a:endParaRPr lang="ru-RU" sz="1400" dirty="0">
              <a:solidFill>
                <a:srgbClr val="080809"/>
              </a:solidFill>
            </a:endParaRPr>
          </a:p>
          <a:p>
            <a:pPr marL="0" indent="0">
              <a:buNone/>
            </a:pPr>
            <a:endParaRPr lang="ru-RU" sz="1400" dirty="0">
              <a:solidFill>
                <a:srgbClr val="080809"/>
              </a:solidFill>
            </a:endParaRPr>
          </a:p>
          <a:p>
            <a:pPr marL="0" indent="0" algn="l">
              <a:buNone/>
            </a:pPr>
            <a:endParaRPr lang="bg-BG" sz="1600" dirty="0">
              <a:solidFill>
                <a:srgbClr val="002060"/>
              </a:solidFill>
            </a:endParaRPr>
          </a:p>
          <a:p>
            <a:pPr algn="l"/>
            <a:endParaRPr lang="bg-BG" sz="1600" dirty="0">
              <a:solidFill>
                <a:srgbClr val="002060"/>
              </a:solidFill>
            </a:endParaRPr>
          </a:p>
          <a:p>
            <a:pPr algn="l"/>
            <a:endParaRPr lang="bg-BG" sz="1600" dirty="0">
              <a:solidFill>
                <a:srgbClr val="002060"/>
              </a:solidFill>
            </a:endParaRPr>
          </a:p>
          <a:p>
            <a:pPr algn="l"/>
            <a:endParaRPr lang="bg-BG" sz="1600" dirty="0">
              <a:solidFill>
                <a:srgbClr val="002060"/>
              </a:solidFill>
            </a:endParaRPr>
          </a:p>
          <a:p>
            <a:pPr algn="l"/>
            <a:endParaRPr lang="bg-BG" sz="1600" dirty="0">
              <a:solidFill>
                <a:srgbClr val="002060"/>
              </a:solidFill>
            </a:endParaRPr>
          </a:p>
          <a:p>
            <a:endParaRPr lang="bg-BG" dirty="0"/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37DEF875-467C-4902-BB4D-E9112E6010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1752600"/>
            <a:ext cx="3505200" cy="2813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212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5462" y="856948"/>
            <a:ext cx="4728588" cy="38697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39264" y="708482"/>
            <a:ext cx="474408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2060"/>
                </a:solidFill>
              </a:rPr>
              <a:t>Успешно</a:t>
            </a:r>
            <a:r>
              <a:rPr sz="3200" spc="-30" dirty="0">
                <a:solidFill>
                  <a:srgbClr val="002060"/>
                </a:solidFill>
              </a:rPr>
              <a:t> </a:t>
            </a:r>
            <a:r>
              <a:rPr sz="3200" dirty="0">
                <a:solidFill>
                  <a:srgbClr val="002060"/>
                </a:solidFill>
              </a:rPr>
              <a:t>сътрудничество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12115" y="2133600"/>
            <a:ext cx="8319770" cy="175450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47625" marR="5080" indent="-35560" algn="just">
              <a:lnSpc>
                <a:spcPct val="107500"/>
              </a:lnSpc>
              <a:spcBef>
                <a:spcPts val="260"/>
              </a:spcBef>
            </a:pP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Езикова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гимназия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си</a:t>
            </a:r>
            <a:r>
              <a:rPr sz="1800" b="1" spc="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сътрудничи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успешно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с</a:t>
            </a:r>
            <a:r>
              <a:rPr sz="1800" b="1" spc="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издателства,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организации, 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фондации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и</a:t>
            </a:r>
            <a:r>
              <a:rPr sz="1800" b="1" spc="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институти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като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Cambridge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University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Press,</a:t>
            </a:r>
            <a:r>
              <a:rPr sz="1800" b="1" spc="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Express</a:t>
            </a:r>
            <a:r>
              <a:rPr sz="1800" b="1" spc="440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Publishing, 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Klett,</a:t>
            </a:r>
            <a:r>
              <a:rPr sz="1800" b="1" spc="10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Американска</a:t>
            </a:r>
            <a:r>
              <a:rPr sz="1800" b="1" spc="9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фондация</a:t>
            </a:r>
            <a:r>
              <a:rPr sz="1800" b="1" spc="9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за</a:t>
            </a:r>
            <a:r>
              <a:rPr sz="1800" b="1" spc="9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България,</a:t>
            </a:r>
            <a:r>
              <a:rPr sz="1800" b="1" spc="100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Гьоте</a:t>
            </a:r>
            <a:r>
              <a:rPr sz="1800" b="1" spc="10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-Институт,</a:t>
            </a:r>
            <a:r>
              <a:rPr sz="1800" b="1" spc="110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Oxford</a:t>
            </a:r>
            <a:r>
              <a:rPr sz="1800" b="1" spc="9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University</a:t>
            </a:r>
            <a:endParaRPr sz="1800" dirty="0">
              <a:solidFill>
                <a:srgbClr val="2B1E60"/>
              </a:solidFill>
              <a:latin typeface="Times New Roman"/>
              <a:cs typeface="Times New Roman"/>
            </a:endParaRPr>
          </a:p>
          <a:p>
            <a:pPr marL="47625" marR="5080" algn="just">
              <a:lnSpc>
                <a:spcPct val="100000"/>
              </a:lnSpc>
              <a:spcBef>
                <a:spcPts val="5"/>
              </a:spcBef>
            </a:pP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Press,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Leadership 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Academy GLOW и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Фондация “Фулбрайт”- гост-учители </a:t>
            </a:r>
            <a:r>
              <a:rPr sz="1800" b="1" spc="20" dirty="0">
                <a:solidFill>
                  <a:srgbClr val="2B1E60"/>
                </a:solidFill>
                <a:latin typeface="Times New Roman"/>
                <a:cs typeface="Times New Roman"/>
              </a:rPr>
              <a:t>от </a:t>
            </a:r>
            <a:r>
              <a:rPr sz="1800" b="1" spc="2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САЩ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за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учебните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2016/</a:t>
            </a:r>
            <a:r>
              <a:rPr sz="1800" b="1" spc="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2017</a:t>
            </a:r>
            <a:r>
              <a:rPr sz="1800" b="1" spc="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г.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lang="bg-BG"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,</a:t>
            </a:r>
            <a:r>
              <a:rPr sz="1800" b="1" spc="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2017/2018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г.,2018</a:t>
            </a:r>
            <a:r>
              <a:rPr lang="bg-BG"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/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2019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г.,</a:t>
            </a:r>
            <a:r>
              <a:rPr sz="1800" b="1" spc="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2019/2020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г.</a:t>
            </a:r>
            <a:r>
              <a:rPr sz="1800" b="1" spc="440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, </a:t>
            </a:r>
            <a:r>
              <a:rPr sz="1800" b="1" spc="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2021/2022</a:t>
            </a:r>
            <a:r>
              <a:rPr sz="1800" b="1" spc="-15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г. </a:t>
            </a:r>
            <a:r>
              <a:rPr lang="bg-BG"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,</a:t>
            </a:r>
            <a:r>
              <a:rPr sz="1800" b="1" dirty="0">
                <a:solidFill>
                  <a:srgbClr val="2B1E60"/>
                </a:solidFill>
                <a:latin typeface="Times New Roman"/>
                <a:cs typeface="Times New Roman"/>
              </a:rPr>
              <a:t> 2022/2023</a:t>
            </a:r>
            <a:r>
              <a:rPr sz="1800" b="1" spc="-10" dirty="0">
                <a:solidFill>
                  <a:srgbClr val="2B1E6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г.</a:t>
            </a:r>
            <a:r>
              <a:rPr lang="bg-BG" sz="1800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 , 2023/2024 г.  </a:t>
            </a:r>
            <a:r>
              <a:rPr lang="bg-BG" b="1" spc="-5" dirty="0">
                <a:solidFill>
                  <a:srgbClr val="2B1E60"/>
                </a:solidFill>
                <a:latin typeface="Times New Roman"/>
                <a:cs typeface="Times New Roman"/>
              </a:rPr>
              <a:t>, 2024/2025 г. и 2025/2026 г.</a:t>
            </a:r>
            <a:endParaRPr sz="1800" dirty="0">
              <a:solidFill>
                <a:srgbClr val="2B1E60"/>
              </a:solidFill>
              <a:latin typeface="Times New Roman"/>
              <a:cs typeface="Times New Roman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28459" y="333756"/>
            <a:ext cx="2107692" cy="1490472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677412" y="4038600"/>
            <a:ext cx="1789176" cy="2385060"/>
          </a:xfrm>
          <a:prstGeom prst="rect">
            <a:avLst/>
          </a:prstGeom>
        </p:spPr>
      </p:pic>
      <p:pic>
        <p:nvPicPr>
          <p:cNvPr id="10" name="Картина 9">
            <a:extLst>
              <a:ext uri="{FF2B5EF4-FFF2-40B4-BE49-F238E27FC236}">
                <a16:creationId xmlns:a16="http://schemas.microsoft.com/office/drawing/2014/main" id="{2090B41A-F786-A610-2C99-61F083B73A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15" y="4038600"/>
            <a:ext cx="3214467" cy="2312890"/>
          </a:xfrm>
          <a:prstGeom prst="rect">
            <a:avLst/>
          </a:prstGeom>
        </p:spPr>
      </p:pic>
      <p:pic>
        <p:nvPicPr>
          <p:cNvPr id="12" name="Картина 11">
            <a:extLst>
              <a:ext uri="{FF2B5EF4-FFF2-40B4-BE49-F238E27FC236}">
                <a16:creationId xmlns:a16="http://schemas.microsoft.com/office/drawing/2014/main" id="{299784BD-1254-FC96-8F92-1225D92712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060" y="4038600"/>
            <a:ext cx="3353091" cy="234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721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97031" y="315236"/>
            <a:ext cx="12757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EG</a:t>
            </a:r>
            <a:r>
              <a:rPr sz="2000" b="1" spc="-85" dirty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333399"/>
                </a:solidFill>
                <a:latin typeface="Times New Roman"/>
                <a:cs typeface="Times New Roman"/>
              </a:rPr>
              <a:t>TIMES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74432" y="646861"/>
            <a:ext cx="7435850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2000" spc="10" dirty="0"/>
              <a:t> </a:t>
            </a:r>
            <a:r>
              <a:rPr sz="2000" dirty="0">
                <a:solidFill>
                  <a:srgbClr val="002060"/>
                </a:solidFill>
              </a:rPr>
              <a:t>училищен</a:t>
            </a:r>
            <a:r>
              <a:rPr sz="2000" spc="-20" dirty="0">
                <a:solidFill>
                  <a:srgbClr val="002060"/>
                </a:solidFill>
              </a:rPr>
              <a:t> </a:t>
            </a:r>
            <a:r>
              <a:rPr sz="2000" spc="-5" dirty="0">
                <a:solidFill>
                  <a:srgbClr val="002060"/>
                </a:solidFill>
              </a:rPr>
              <a:t>вестник</a:t>
            </a:r>
            <a:r>
              <a:rPr sz="2000" spc="10" dirty="0">
                <a:solidFill>
                  <a:srgbClr val="002060"/>
                </a:solidFill>
              </a:rPr>
              <a:t> </a:t>
            </a:r>
            <a:r>
              <a:rPr sz="2000" spc="-5" dirty="0">
                <a:solidFill>
                  <a:srgbClr val="002060"/>
                </a:solidFill>
              </a:rPr>
              <a:t>на</a:t>
            </a:r>
            <a:r>
              <a:rPr sz="2000" dirty="0">
                <a:solidFill>
                  <a:srgbClr val="002060"/>
                </a:solidFill>
              </a:rPr>
              <a:t> </a:t>
            </a:r>
            <a:r>
              <a:rPr sz="2000" spc="-5" dirty="0">
                <a:solidFill>
                  <a:srgbClr val="002060"/>
                </a:solidFill>
              </a:rPr>
              <a:t>английски, </a:t>
            </a:r>
            <a:r>
              <a:rPr sz="2000" dirty="0">
                <a:solidFill>
                  <a:srgbClr val="002060"/>
                </a:solidFill>
              </a:rPr>
              <a:t>немски, </a:t>
            </a:r>
            <a:r>
              <a:rPr sz="2000" spc="-5" dirty="0" err="1">
                <a:solidFill>
                  <a:srgbClr val="002060"/>
                </a:solidFill>
              </a:rPr>
              <a:t>испански</a:t>
            </a:r>
            <a:r>
              <a:rPr lang="bg-BG" sz="2000" spc="-5" dirty="0">
                <a:solidFill>
                  <a:srgbClr val="002060"/>
                </a:solidFill>
              </a:rPr>
              <a:t>, френски </a:t>
            </a:r>
            <a:r>
              <a:rPr sz="2000" spc="-5" dirty="0">
                <a:solidFill>
                  <a:srgbClr val="002060"/>
                </a:solidFill>
              </a:rPr>
              <a:t> </a:t>
            </a:r>
            <a:r>
              <a:rPr sz="2000" spc="-484" dirty="0">
                <a:solidFill>
                  <a:srgbClr val="002060"/>
                </a:solidFill>
              </a:rPr>
              <a:t> </a:t>
            </a:r>
            <a:r>
              <a:rPr sz="2000" dirty="0">
                <a:solidFill>
                  <a:srgbClr val="002060"/>
                </a:solidFill>
              </a:rPr>
              <a:t>и български език от ученици </a:t>
            </a:r>
            <a:r>
              <a:rPr sz="2000" spc="-5" dirty="0">
                <a:solidFill>
                  <a:srgbClr val="002060"/>
                </a:solidFill>
              </a:rPr>
              <a:t>на Езикова гимназия </a:t>
            </a:r>
            <a:r>
              <a:rPr sz="2000" dirty="0">
                <a:solidFill>
                  <a:srgbClr val="002060"/>
                </a:solidFill>
              </a:rPr>
              <a:t>„Д-р </a:t>
            </a:r>
            <a:r>
              <a:rPr sz="2000" spc="-5" dirty="0">
                <a:solidFill>
                  <a:srgbClr val="002060"/>
                </a:solidFill>
              </a:rPr>
              <a:t>Петър </a:t>
            </a:r>
            <a:r>
              <a:rPr sz="2000" dirty="0">
                <a:solidFill>
                  <a:srgbClr val="002060"/>
                </a:solidFill>
              </a:rPr>
              <a:t> Берон“,</a:t>
            </a:r>
            <a:r>
              <a:rPr sz="2000" spc="-20" dirty="0">
                <a:solidFill>
                  <a:srgbClr val="002060"/>
                </a:solidFill>
              </a:rPr>
              <a:t> </a:t>
            </a:r>
            <a:r>
              <a:rPr sz="2000" spc="-5" dirty="0">
                <a:solidFill>
                  <a:srgbClr val="002060"/>
                </a:solidFill>
              </a:rPr>
              <a:t>гр.</a:t>
            </a:r>
            <a:r>
              <a:rPr sz="2000" dirty="0">
                <a:solidFill>
                  <a:srgbClr val="002060"/>
                </a:solidFill>
              </a:rPr>
              <a:t> </a:t>
            </a:r>
            <a:r>
              <a:rPr sz="2000" spc="-5" dirty="0">
                <a:solidFill>
                  <a:srgbClr val="002060"/>
                </a:solidFill>
              </a:rPr>
              <a:t>Кюстендил</a:t>
            </a:r>
            <a:endParaRPr sz="2000" dirty="0">
              <a:solidFill>
                <a:srgbClr val="002060"/>
              </a:solidFill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59" y="2153411"/>
            <a:ext cx="1716024" cy="242773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93493" y="2228086"/>
            <a:ext cx="1575816" cy="227838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320216" y="3950091"/>
            <a:ext cx="1575816" cy="220980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320216" y="1491160"/>
            <a:ext cx="1444752" cy="2168652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2063623" y="6417970"/>
            <a:ext cx="44850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333399"/>
                </a:solidFill>
                <a:latin typeface="Tahoma"/>
                <a:cs typeface="Tahoma"/>
              </a:rPr>
              <a:t>https://eg-times-kyustendil.blogspot.com</a:t>
            </a:r>
            <a:r>
              <a:rPr sz="1800" b="1" spc="-5" dirty="0">
                <a:solidFill>
                  <a:srgbClr val="333399"/>
                </a:solidFill>
                <a:latin typeface="Tahoma"/>
                <a:cs typeface="Tahoma"/>
              </a:rPr>
              <a:t>/</a:t>
            </a:r>
            <a:endParaRPr sz="1800" dirty="0">
              <a:latin typeface="Tahoma"/>
              <a:cs typeface="Tahoma"/>
            </a:endParaRPr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334000" y="2100025"/>
            <a:ext cx="1534668" cy="2218943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1481" y="973201"/>
            <a:ext cx="1219200" cy="118021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86966" y="286003"/>
            <a:ext cx="64579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>
                <a:solidFill>
                  <a:srgbClr val="34349C"/>
                </a:solidFill>
              </a:rPr>
              <a:t>Благодарим</a:t>
            </a:r>
            <a:r>
              <a:rPr spc="-10" dirty="0">
                <a:solidFill>
                  <a:srgbClr val="34349C"/>
                </a:solidFill>
              </a:rPr>
              <a:t> </a:t>
            </a:r>
            <a:r>
              <a:rPr spc="-5" dirty="0">
                <a:solidFill>
                  <a:srgbClr val="34349C"/>
                </a:solidFill>
              </a:rPr>
              <a:t>ви</a:t>
            </a:r>
            <a:r>
              <a:rPr spc="-20" dirty="0">
                <a:solidFill>
                  <a:srgbClr val="34349C"/>
                </a:solidFill>
              </a:rPr>
              <a:t> </a:t>
            </a:r>
            <a:r>
              <a:rPr spc="5" dirty="0">
                <a:solidFill>
                  <a:srgbClr val="34349C"/>
                </a:solidFill>
              </a:rPr>
              <a:t>за</a:t>
            </a:r>
            <a:r>
              <a:rPr spc="-20" dirty="0">
                <a:solidFill>
                  <a:srgbClr val="34349C"/>
                </a:solidFill>
              </a:rPr>
              <a:t> </a:t>
            </a:r>
            <a:r>
              <a:rPr spc="-5" dirty="0">
                <a:solidFill>
                  <a:srgbClr val="34349C"/>
                </a:solidFill>
              </a:rPr>
              <a:t>вниманието!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633598" y="1798511"/>
            <a:ext cx="4878070" cy="2610971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80"/>
              </a:spcBef>
            </a:pPr>
            <a:r>
              <a:rPr sz="2400" b="1" spc="-5" dirty="0">
                <a:solidFill>
                  <a:srgbClr val="34349C"/>
                </a:solidFill>
                <a:latin typeface="Times New Roman"/>
                <a:cs typeface="Times New Roman"/>
              </a:rPr>
              <a:t>Линк</a:t>
            </a:r>
            <a:r>
              <a:rPr sz="2400" b="1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34349C"/>
                </a:solidFill>
                <a:latin typeface="Times New Roman"/>
                <a:cs typeface="Times New Roman"/>
              </a:rPr>
              <a:t>към</a:t>
            </a:r>
            <a:r>
              <a:rPr sz="2400" b="1" spc="-15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34349C"/>
                </a:solidFill>
                <a:latin typeface="Times New Roman"/>
                <a:cs typeface="Times New Roman"/>
              </a:rPr>
              <a:t>Фейсбук</a:t>
            </a:r>
            <a:r>
              <a:rPr sz="2400" b="1" spc="-20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34349C"/>
                </a:solidFill>
                <a:latin typeface="Times New Roman"/>
                <a:cs typeface="Times New Roman"/>
              </a:rPr>
              <a:t>страницата</a:t>
            </a:r>
            <a:r>
              <a:rPr sz="2400" b="1" spc="5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34349C"/>
                </a:solidFill>
                <a:latin typeface="Times New Roman"/>
                <a:cs typeface="Times New Roman"/>
              </a:rPr>
              <a:t>ни:</a:t>
            </a:r>
            <a:endParaRPr sz="240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75"/>
              </a:spcBef>
            </a:pPr>
            <a:r>
              <a:rPr sz="2400" b="1" spc="-5" dirty="0">
                <a:solidFill>
                  <a:srgbClr val="34349C"/>
                </a:solidFill>
                <a:latin typeface="Times New Roman"/>
                <a:cs typeface="Times New Roman"/>
              </a:rPr>
              <a:t>facebook.com/</a:t>
            </a:r>
            <a:r>
              <a:rPr sz="2400" b="1" spc="-5" dirty="0" err="1">
                <a:solidFill>
                  <a:srgbClr val="34349C"/>
                </a:solidFill>
                <a:latin typeface="Times New Roman"/>
                <a:cs typeface="Times New Roman"/>
              </a:rPr>
              <a:t>EG.Times</a:t>
            </a:r>
            <a:endParaRPr lang="bg-BG" sz="2400" b="1" spc="-5" dirty="0">
              <a:solidFill>
                <a:srgbClr val="34349C"/>
              </a:solidFill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75"/>
              </a:spcBef>
            </a:pPr>
            <a:r>
              <a:rPr lang="bg-BG" sz="2400" b="1" spc="-5" dirty="0">
                <a:solidFill>
                  <a:srgbClr val="34349C"/>
                </a:solidFill>
                <a:latin typeface="Times New Roman"/>
                <a:cs typeface="Times New Roman"/>
              </a:rPr>
              <a:t>Линк към Инстаграм страницата ни:</a:t>
            </a:r>
          </a:p>
          <a:p>
            <a:pPr algn="ctr">
              <a:lnSpc>
                <a:spcPct val="100000"/>
              </a:lnSpc>
              <a:spcBef>
                <a:spcPts val="575"/>
              </a:spcBef>
            </a:pPr>
            <a:r>
              <a:rPr lang="en-US" sz="2400" b="1" spc="-5" dirty="0">
                <a:solidFill>
                  <a:srgbClr val="34349C"/>
                </a:solidFill>
                <a:latin typeface="Times New Roman"/>
                <a:cs typeface="Times New Roman"/>
              </a:rPr>
              <a:t>instagram.com/</a:t>
            </a:r>
            <a:r>
              <a:rPr lang="en-US" sz="2400" b="1" spc="-5" dirty="0" err="1">
                <a:solidFill>
                  <a:srgbClr val="34349C"/>
                </a:solidFill>
                <a:latin typeface="Times New Roman"/>
                <a:cs typeface="Times New Roman"/>
              </a:rPr>
              <a:t>egtimes_kn</a:t>
            </a:r>
            <a:endParaRPr lang="bg-BG" sz="2400" b="1" spc="-5" dirty="0">
              <a:solidFill>
                <a:srgbClr val="34349C"/>
              </a:solidFill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75"/>
              </a:spcBef>
            </a:pPr>
            <a:endParaRPr sz="2400" dirty="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399" y="860042"/>
            <a:ext cx="1479933" cy="1578357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348885" y="5920740"/>
            <a:ext cx="8216900" cy="511809"/>
            <a:chOff x="348885" y="5920740"/>
            <a:chExt cx="8216900" cy="511809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8885" y="6062257"/>
              <a:ext cx="2827999" cy="21912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17519" y="5920740"/>
              <a:ext cx="381761" cy="51128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93719" y="5920740"/>
              <a:ext cx="5471922" cy="511289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362023" y="4577193"/>
            <a:ext cx="8087995" cy="1570990"/>
          </a:xfrm>
          <a:prstGeom prst="rect">
            <a:avLst/>
          </a:prstGeom>
        </p:spPr>
        <p:txBody>
          <a:bodyPr vert="horz" wrap="square" lIns="0" tIns="144780" rIns="0" bIns="0" rtlCol="0">
            <a:spAutoFit/>
          </a:bodyPr>
          <a:lstStyle/>
          <a:p>
            <a:pPr marL="1185545" algn="ctr">
              <a:lnSpc>
                <a:spcPct val="100000"/>
              </a:lnSpc>
              <a:spcBef>
                <a:spcPts val="1140"/>
              </a:spcBef>
            </a:pPr>
            <a:r>
              <a:rPr sz="2400" b="1" spc="-5" dirty="0">
                <a:solidFill>
                  <a:srgbClr val="34349C"/>
                </a:solidFill>
                <a:latin typeface="Times New Roman"/>
                <a:cs typeface="Times New Roman"/>
              </a:rPr>
              <a:t>Линк</a:t>
            </a:r>
            <a:r>
              <a:rPr sz="2400" b="1" spc="-10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34349C"/>
                </a:solidFill>
                <a:latin typeface="Times New Roman"/>
                <a:cs typeface="Times New Roman"/>
              </a:rPr>
              <a:t>към</a:t>
            </a:r>
            <a:r>
              <a:rPr sz="2400" b="1" spc="-10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2400" b="1" spc="-30" dirty="0">
                <a:solidFill>
                  <a:srgbClr val="34349C"/>
                </a:solidFill>
                <a:latin typeface="Times New Roman"/>
                <a:cs typeface="Times New Roman"/>
              </a:rPr>
              <a:t>Уебсайта</a:t>
            </a:r>
            <a:r>
              <a:rPr sz="2400" b="1" spc="-20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34349C"/>
                </a:solidFill>
                <a:latin typeface="Times New Roman"/>
                <a:cs typeface="Times New Roman"/>
              </a:rPr>
              <a:t>ни:</a:t>
            </a:r>
            <a:endParaRPr sz="2400" dirty="0">
              <a:latin typeface="Times New Roman"/>
              <a:cs typeface="Times New Roman"/>
            </a:endParaRPr>
          </a:p>
          <a:p>
            <a:pPr marL="1122680" algn="ctr">
              <a:lnSpc>
                <a:spcPct val="100000"/>
              </a:lnSpc>
              <a:spcBef>
                <a:spcPts val="869"/>
              </a:spcBef>
            </a:pPr>
            <a:r>
              <a:rPr sz="2000" b="1" spc="-5" dirty="0">
                <a:solidFill>
                  <a:srgbClr val="34349C"/>
                </a:solidFill>
                <a:latin typeface="Tahoma"/>
                <a:cs typeface="Tahoma"/>
                <a:hlinkClick r:id="rId6"/>
              </a:rPr>
              <a:t>http://eg-kn.eu</a:t>
            </a:r>
            <a:endParaRPr sz="20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300" dirty="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</a:pPr>
            <a:r>
              <a:rPr sz="1800" b="1" spc="-20" dirty="0">
                <a:solidFill>
                  <a:srgbClr val="34349C"/>
                </a:solidFill>
                <a:latin typeface="Times New Roman"/>
                <a:cs typeface="Times New Roman"/>
              </a:rPr>
              <a:t>ЕЗИКОВА</a:t>
            </a:r>
            <a:r>
              <a:rPr sz="1800" b="1" spc="-25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34349C"/>
                </a:solidFill>
                <a:latin typeface="Times New Roman"/>
                <a:cs typeface="Times New Roman"/>
              </a:rPr>
              <a:t>ГИМНАЗИЯ </a:t>
            </a:r>
            <a:r>
              <a:rPr sz="1800" b="1" dirty="0">
                <a:solidFill>
                  <a:srgbClr val="34349C"/>
                </a:solidFill>
                <a:latin typeface="Times New Roman"/>
                <a:cs typeface="Times New Roman"/>
              </a:rPr>
              <a:t>“Д-Р</a:t>
            </a:r>
            <a:r>
              <a:rPr sz="1800" b="1" spc="5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34349C"/>
                </a:solidFill>
                <a:latin typeface="Times New Roman"/>
                <a:cs typeface="Times New Roman"/>
              </a:rPr>
              <a:t>ПЕТЪР</a:t>
            </a:r>
            <a:r>
              <a:rPr sz="1800" b="1" spc="-20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34349C"/>
                </a:solidFill>
                <a:latin typeface="Times New Roman"/>
                <a:cs typeface="Times New Roman"/>
              </a:rPr>
              <a:t>БЕРОН”,  </a:t>
            </a:r>
            <a:r>
              <a:rPr sz="1800" b="1" spc="-60" dirty="0">
                <a:solidFill>
                  <a:srgbClr val="34349C"/>
                </a:solidFill>
                <a:latin typeface="Times New Roman"/>
                <a:cs typeface="Times New Roman"/>
              </a:rPr>
              <a:t>ГРАД</a:t>
            </a:r>
            <a:r>
              <a:rPr sz="1800" b="1" spc="440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34349C"/>
                </a:solidFill>
                <a:latin typeface="Times New Roman"/>
                <a:cs typeface="Times New Roman"/>
              </a:rPr>
              <a:t>КЮСТЕНДИЛ</a:t>
            </a:r>
            <a:r>
              <a:rPr sz="1800" b="1" spc="-10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34349C"/>
                </a:solidFill>
                <a:latin typeface="Times New Roman"/>
                <a:cs typeface="Times New Roman"/>
              </a:rPr>
              <a:t>202</a:t>
            </a:r>
            <a:r>
              <a:rPr lang="bg-BG" sz="1800" b="1" dirty="0">
                <a:solidFill>
                  <a:srgbClr val="34349C"/>
                </a:solidFill>
                <a:latin typeface="Times New Roman"/>
                <a:cs typeface="Times New Roman"/>
              </a:rPr>
              <a:t>6</a:t>
            </a:r>
            <a:r>
              <a:rPr sz="1800" b="1" spc="445" dirty="0">
                <a:solidFill>
                  <a:srgbClr val="34349C"/>
                </a:solidFill>
                <a:latin typeface="Times New Roman"/>
                <a:cs typeface="Times New Roman"/>
              </a:rPr>
              <a:t> </a:t>
            </a:r>
            <a:r>
              <a:rPr sz="1800" b="1" spc="-105" dirty="0">
                <a:solidFill>
                  <a:srgbClr val="34349C"/>
                </a:solidFill>
                <a:latin typeface="Times New Roman"/>
                <a:cs typeface="Times New Roman"/>
              </a:rPr>
              <a:t>г.</a:t>
            </a:r>
            <a:endParaRPr sz="1800" dirty="0">
              <a:latin typeface="Times New Roman"/>
              <a:cs typeface="Times New Roman"/>
            </a:endParaRPr>
          </a:p>
        </p:txBody>
      </p:sp>
      <p:pic>
        <p:nvPicPr>
          <p:cNvPr id="11" name="Картина 10" descr="Картина, която съдържа на открито, път, хора, група&#10;&#10;Описанието е генерирано автоматично">
            <a:extLst>
              <a:ext uri="{FF2B5EF4-FFF2-40B4-BE49-F238E27FC236}">
                <a16:creationId xmlns:a16="http://schemas.microsoft.com/office/drawing/2014/main" id="{0009B623-B469-C2A6-7A9B-B9DB28CCA2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6" y="3124200"/>
            <a:ext cx="3074528" cy="2389795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1713</TotalTime>
  <Words>1131</Words>
  <Application>Microsoft Office PowerPoint</Application>
  <PresentationFormat>Презентация на цял екран (4:3)</PresentationFormat>
  <Paragraphs>125</Paragraphs>
  <Slides>18</Slides>
  <Notes>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18</vt:i4>
      </vt:variant>
    </vt:vector>
  </HeadingPairs>
  <TitlesOfParts>
    <vt:vector size="30" baseType="lpstr">
      <vt:lpstr>Arial</vt:lpstr>
      <vt:lpstr>Arial MT</vt:lpstr>
      <vt:lpstr>Calibri</vt:lpstr>
      <vt:lpstr>Cambria</vt:lpstr>
      <vt:lpstr>Segoe UI Historic</vt:lpstr>
      <vt:lpstr>Tahoma</vt:lpstr>
      <vt:lpstr>Times New Roman</vt:lpstr>
      <vt:lpstr>Tw Cen MT</vt:lpstr>
      <vt:lpstr>Tw Cen MT Condensed</vt:lpstr>
      <vt:lpstr>Wingdings</vt:lpstr>
      <vt:lpstr>Wingdings 3</vt:lpstr>
      <vt:lpstr>Интеграл</vt:lpstr>
      <vt:lpstr>Презентация на PowerPoint</vt:lpstr>
      <vt:lpstr>     Прием след завършен седми  клас   </vt:lpstr>
      <vt:lpstr>                         </vt:lpstr>
      <vt:lpstr>Езикова гимназия  “Д-р Петър Берон”</vt:lpstr>
      <vt:lpstr>Учениците печелят стипендии и призови  места на състезания, конкурси и  олимпиади във всички области</vt:lpstr>
      <vt:lpstr>Успешни участия и призови места на ученици през 2025-2026 година</vt:lpstr>
      <vt:lpstr>Училищна програма за извънкласна дейност  Занимания по интереси</vt:lpstr>
      <vt:lpstr>Участие в международнии национални  програми и проекти</vt:lpstr>
      <vt:lpstr>Стипендианти на Американска фондация за България за учебната 2025/2026 </vt:lpstr>
      <vt:lpstr>Участия в конкурси и състезания: </vt:lpstr>
      <vt:lpstr>Участия в конкурси и състезания</vt:lpstr>
      <vt:lpstr>Участия в конкурси и състезания</vt:lpstr>
      <vt:lpstr>Участия в конкурси и състезания</vt:lpstr>
      <vt:lpstr>Иновативно училище</vt:lpstr>
      <vt:lpstr>Презентация на PowerPoint</vt:lpstr>
      <vt:lpstr>Успешно сътрудничество</vt:lpstr>
      <vt:lpstr> училищен вестник на английски, немски, испански, френски   и български език от ученици на Езикова гимназия „Д-р Петър  Берон“, гр. Кюстендил</vt:lpstr>
      <vt:lpstr>Благодарим ви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Езикова гимназия  “Д-р Петър Берон” град Кюстендил</dc:title>
  <dc:creator>EG2</dc:creator>
  <cp:lastModifiedBy>Даниела Р. Гергинова</cp:lastModifiedBy>
  <cp:revision>229</cp:revision>
  <dcterms:created xsi:type="dcterms:W3CDTF">2023-04-18T15:31:02Z</dcterms:created>
  <dcterms:modified xsi:type="dcterms:W3CDTF">2026-04-16T08:40:39Z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2022-06-07T00:00:00Z</vt:filetime>
  </property>
  <property fmtid="{D5CDD505-2E9C-101B-9397-08002B2CF9AE}" pid="3" name="Creator">
    <vt:lpwstr>Impress</vt:lpwstr>
  </property>
  <property fmtid="{D5CDD505-2E9C-101B-9397-08002B2CF9AE}" pid="4" name="LastSaved">
    <vt:filetime>2023-04-18T00:00:00Z</vt:filetime>
  </property>
</Properties>
</file>